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1.xml" ContentType="application/vnd.openxmlformats-officedocument.drawingml.chart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31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90" r:id="rId21"/>
    <p:sldId id="274" r:id="rId22"/>
    <p:sldId id="275" r:id="rId23"/>
    <p:sldId id="276" r:id="rId24"/>
    <p:sldId id="277" r:id="rId25"/>
    <p:sldId id="278" r:id="rId26"/>
    <p:sldId id="279" r:id="rId27"/>
    <p:sldId id="285" r:id="rId28"/>
    <p:sldId id="281" r:id="rId29"/>
    <p:sldId id="282" r:id="rId30"/>
    <p:sldId id="283" r:id="rId31"/>
    <p:sldId id="284" r:id="rId32"/>
    <p:sldId id="286" r:id="rId33"/>
    <p:sldId id="287" r:id="rId34"/>
    <p:sldId id="288" r:id="rId35"/>
    <p:sldId id="289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6" r:id="rId48"/>
    <p:sldId id="302" r:id="rId49"/>
    <p:sldId id="304" r:id="rId50"/>
    <p:sldId id="303" r:id="rId51"/>
    <p:sldId id="305" r:id="rId52"/>
    <p:sldId id="308" r:id="rId53"/>
    <p:sldId id="307" r:id="rId54"/>
    <p:sldId id="310" r:id="rId55"/>
    <p:sldId id="309" r:id="rId56"/>
  </p:sldIdLst>
  <p:sldSz cx="9144000" cy="6858000" type="screen4x3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3300"/>
    <a:srgbClr val="A50021"/>
    <a:srgbClr val="006600"/>
    <a:srgbClr val="003366"/>
    <a:srgbClr val="000066"/>
    <a:srgbClr val="0000CC"/>
    <a:srgbClr val="E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77" autoAdjust="0"/>
    <p:restoredTop sz="90929"/>
  </p:normalViewPr>
  <p:slideViewPr>
    <p:cSldViewPr>
      <p:cViewPr varScale="1">
        <p:scale>
          <a:sx n="114" d="100"/>
          <a:sy n="114" d="100"/>
        </p:scale>
        <p:origin x="-19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3.xml"/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214285714285712E-2"/>
          <c:y val="0.20212765957446807"/>
          <c:w val="0.7544642857142857"/>
          <c:h val="0.5957446808510638"/>
        </c:manualLayout>
      </c:layout>
      <c:lineChart>
        <c:grouping val="standard"/>
        <c:varyColors val="0"/>
        <c:ser>
          <c:idx val="0"/>
          <c:order val="0"/>
          <c:tx>
            <c:strRef>
              <c:f>GistData!$R$29</c:f>
              <c:strCache>
                <c:ptCount val="1"/>
                <c:pt idx="0">
                  <c:v>OV</c:v>
                </c:pt>
              </c:strCache>
            </c:strRef>
          </c:tx>
          <c:spPr>
            <a:ln w="17518">
              <a:solidFill>
                <a:srgbClr val="00008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GistData!$Q$30:$Q$40</c:f>
              <c:numCache>
                <c:formatCode>General</c:formatCode>
                <c:ptCount val="11"/>
                <c:pt idx="0">
                  <c:v>3</c:v>
                </c:pt>
                <c:pt idx="1">
                  <c:v>3.2</c:v>
                </c:pt>
                <c:pt idx="2">
                  <c:v>3.4</c:v>
                </c:pt>
                <c:pt idx="3">
                  <c:v>3.6</c:v>
                </c:pt>
                <c:pt idx="4">
                  <c:v>3.8</c:v>
                </c:pt>
                <c:pt idx="5">
                  <c:v>4</c:v>
                </c:pt>
                <c:pt idx="6">
                  <c:v>4.2</c:v>
                </c:pt>
                <c:pt idx="7">
                  <c:v>4.4000000000000004</c:v>
                </c:pt>
                <c:pt idx="8">
                  <c:v>4.5999999999999996</c:v>
                </c:pt>
                <c:pt idx="9">
                  <c:v>4.8</c:v>
                </c:pt>
                <c:pt idx="10">
                  <c:v>5</c:v>
                </c:pt>
              </c:numCache>
            </c:numRef>
          </c:cat>
          <c:val>
            <c:numRef>
              <c:f>GistData!$R$30:$R$40</c:f>
              <c:numCache>
                <c:formatCode>0</c:formatCode>
                <c:ptCount val="11"/>
                <c:pt idx="0">
                  <c:v>98.276665114112717</c:v>
                </c:pt>
                <c:pt idx="1">
                  <c:v>97.383720930232556</c:v>
                </c:pt>
                <c:pt idx="2">
                  <c:v>95.823389021479713</c:v>
                </c:pt>
                <c:pt idx="3">
                  <c:v>94.172932330827066</c:v>
                </c:pt>
                <c:pt idx="4">
                  <c:v>91.891891891891888</c:v>
                </c:pt>
                <c:pt idx="5">
                  <c:v>91.121495327102807</c:v>
                </c:pt>
                <c:pt idx="6">
                  <c:v>90.082644628099175</c:v>
                </c:pt>
                <c:pt idx="7">
                  <c:v>86.956521739130437</c:v>
                </c:pt>
                <c:pt idx="8">
                  <c:v>89.743589743589737</c:v>
                </c:pt>
                <c:pt idx="9">
                  <c:v>91.304347826086953</c:v>
                </c:pt>
                <c:pt idx="10" formatCode="General">
                  <c:v>100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GistData!$S$29</c:f>
              <c:strCache>
                <c:ptCount val="1"/>
                <c:pt idx="0">
                  <c:v>UN</c:v>
                </c:pt>
              </c:strCache>
            </c:strRef>
          </c:tx>
          <c:spPr>
            <a:ln w="17518">
              <a:solidFill>
                <a:srgbClr val="008000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cat>
            <c:numRef>
              <c:f>GistData!$Q$30:$Q$40</c:f>
              <c:numCache>
                <c:formatCode>General</c:formatCode>
                <c:ptCount val="11"/>
                <c:pt idx="0">
                  <c:v>3</c:v>
                </c:pt>
                <c:pt idx="1">
                  <c:v>3.2</c:v>
                </c:pt>
                <c:pt idx="2">
                  <c:v>3.4</c:v>
                </c:pt>
                <c:pt idx="3">
                  <c:v>3.6</c:v>
                </c:pt>
                <c:pt idx="4">
                  <c:v>3.8</c:v>
                </c:pt>
                <c:pt idx="5">
                  <c:v>4</c:v>
                </c:pt>
                <c:pt idx="6">
                  <c:v>4.2</c:v>
                </c:pt>
                <c:pt idx="7">
                  <c:v>4.4000000000000004</c:v>
                </c:pt>
                <c:pt idx="8">
                  <c:v>4.5999999999999996</c:v>
                </c:pt>
                <c:pt idx="9">
                  <c:v>4.8</c:v>
                </c:pt>
                <c:pt idx="10">
                  <c:v>5</c:v>
                </c:pt>
              </c:numCache>
            </c:numRef>
          </c:cat>
          <c:val>
            <c:numRef>
              <c:f>GistData!$S$30:$S$40</c:f>
              <c:numCache>
                <c:formatCode>0</c:formatCode>
                <c:ptCount val="11"/>
                <c:pt idx="0">
                  <c:v>0</c:v>
                </c:pt>
                <c:pt idx="1">
                  <c:v>2.7027027027027026</c:v>
                </c:pt>
                <c:pt idx="2">
                  <c:v>5.4054054054054053</c:v>
                </c:pt>
                <c:pt idx="3">
                  <c:v>16.216216216216218</c:v>
                </c:pt>
                <c:pt idx="4">
                  <c:v>27.027027027027028</c:v>
                </c:pt>
                <c:pt idx="5">
                  <c:v>48.648648648648646</c:v>
                </c:pt>
                <c:pt idx="6">
                  <c:v>67.567567567567565</c:v>
                </c:pt>
                <c:pt idx="7">
                  <c:v>75.675675675675677</c:v>
                </c:pt>
                <c:pt idx="8">
                  <c:v>89.189189189189193</c:v>
                </c:pt>
                <c:pt idx="9">
                  <c:v>94.594594594594597</c:v>
                </c:pt>
                <c:pt idx="10" formatCode="General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036352"/>
        <c:axId val="120272384"/>
      </c:lineChart>
      <c:catAx>
        <c:axId val="120036352"/>
        <c:scaling>
          <c:orientation val="minMax"/>
        </c:scaling>
        <c:delete val="0"/>
        <c:axPos val="b"/>
        <c:majorGridlines>
          <c:spPr>
            <a:ln w="438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5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ПОРОГ</a:t>
                </a:r>
              </a:p>
            </c:rich>
          </c:tx>
          <c:layout>
            <c:manualLayout>
              <c:xMode val="edge"/>
              <c:yMode val="edge"/>
              <c:x val="0.40401785714285715"/>
              <c:y val="0.8971631205673759"/>
            </c:manualLayout>
          </c:layout>
          <c:overlay val="0"/>
          <c:spPr>
            <a:noFill/>
            <a:ln w="3503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38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76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0272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0272384"/>
        <c:scaling>
          <c:orientation val="minMax"/>
          <c:max val="110"/>
        </c:scaling>
        <c:delete val="0"/>
        <c:axPos val="l"/>
        <c:majorGridlines>
          <c:spPr>
            <a:ln w="4380">
              <a:solidFill>
                <a:srgbClr val="000000"/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spPr>
          <a:ln w="438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76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0036352"/>
        <c:crosses val="autoZero"/>
        <c:crossBetween val="between"/>
        <c:majorUnit val="10"/>
      </c:valAx>
      <c:spPr>
        <a:noFill/>
        <a:ln w="17518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05357142857143"/>
          <c:y val="0.38652482269503546"/>
          <c:w val="0.12053571428571429"/>
          <c:h val="0.13829787234042554"/>
        </c:manualLayout>
      </c:layout>
      <c:overlay val="0"/>
      <c:spPr>
        <a:noFill/>
        <a:ln w="4380">
          <a:solidFill>
            <a:srgbClr val="000000"/>
          </a:solidFill>
          <a:prstDash val="solid"/>
        </a:ln>
      </c:spPr>
      <c:txPr>
        <a:bodyPr/>
        <a:lstStyle/>
        <a:p>
          <a:pPr>
            <a:defRPr sz="1014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4380">
      <a:solidFill>
        <a:srgbClr val="000000"/>
      </a:solidFill>
      <a:prstDash val="solid"/>
    </a:ln>
  </c:spPr>
  <c:txPr>
    <a:bodyPr/>
    <a:lstStyle/>
    <a:p>
      <a:pPr>
        <a:defRPr sz="1104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5E2F11D-126A-4C52-BE3A-9E9E148EF489}" type="datetimeFigureOut">
              <a:rPr lang="ru-RU"/>
              <a:pPr>
                <a:defRPr/>
              </a:pPr>
              <a:t>29.11.2011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22549ED-3342-4888-8185-784A69C13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582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912" y="0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919" y="3229277"/>
            <a:ext cx="7280389" cy="30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466"/>
            <a:ext cx="4303313" cy="34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912" y="6457466"/>
            <a:ext cx="4303313" cy="34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DB7F267A-B99D-40EC-AC8C-926079D97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354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DEC849-276E-4946-B3BA-75D69FB4A962}" type="slidenum">
              <a:rPr lang="ru-RU" sz="1200" b="0"/>
              <a:pPr eaLnBrk="1" hangingPunct="1"/>
              <a:t>1</a:t>
            </a:fld>
            <a:endParaRPr lang="ru-RU" sz="1200" b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9FBF3E-446F-4E1F-97EF-523D0A19507B}" type="slidenum">
              <a:rPr lang="ru-RU" sz="1200" b="0"/>
              <a:pPr eaLnBrk="1" hangingPunct="1"/>
              <a:t>11</a:t>
            </a:fld>
            <a:endParaRPr lang="ru-RU" sz="1200" b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4514DE5-14FB-4D7F-ACE6-33644421C83D}" type="slidenum">
              <a:rPr lang="ru-RU" sz="1200" b="0"/>
              <a:pPr eaLnBrk="1" hangingPunct="1"/>
              <a:t>12</a:t>
            </a:fld>
            <a:endParaRPr lang="ru-RU" sz="1200" b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A6485AC-F9CA-4616-B1CC-410C79E59636}" type="slidenum">
              <a:rPr lang="ru-RU" sz="1200" b="0"/>
              <a:pPr eaLnBrk="1" hangingPunct="1"/>
              <a:t>13</a:t>
            </a:fld>
            <a:endParaRPr lang="ru-RU" sz="1200" b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A3B74D7-C8BF-4532-926A-8BA4337144C8}" type="slidenum">
              <a:rPr lang="ru-RU" sz="1200" b="0"/>
              <a:pPr eaLnBrk="1" hangingPunct="1"/>
              <a:t>14</a:t>
            </a:fld>
            <a:endParaRPr lang="ru-RU" sz="1200" b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66530A-7F9F-4458-B210-6F51550135B3}" type="slidenum">
              <a:rPr lang="ru-RU" sz="1200" b="0"/>
              <a:pPr eaLnBrk="1" hangingPunct="1"/>
              <a:t>15</a:t>
            </a:fld>
            <a:endParaRPr lang="ru-RU" sz="1200" b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5E2A41C-1B3A-4A0D-990E-F2243CCD15E6}" type="slidenum">
              <a:rPr lang="ru-RU" sz="1200" b="0"/>
              <a:pPr eaLnBrk="1" hangingPunct="1"/>
              <a:t>16</a:t>
            </a:fld>
            <a:endParaRPr lang="ru-RU" sz="1200" b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07FB32-F23A-48C8-92C7-11ED8874F717}" type="slidenum">
              <a:rPr lang="ru-RU" sz="1200" b="0"/>
              <a:pPr eaLnBrk="1" hangingPunct="1"/>
              <a:t>17</a:t>
            </a:fld>
            <a:endParaRPr lang="ru-RU" sz="1200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F36FB9-6B0B-4621-8D23-14EF046ED348}" type="slidenum">
              <a:rPr lang="ru-RU" sz="1200" b="0"/>
              <a:pPr eaLnBrk="1" hangingPunct="1"/>
              <a:t>18</a:t>
            </a:fld>
            <a:endParaRPr lang="ru-RU" sz="1200" b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C494F0C-7536-4DF1-9A7E-173E2F70681B}" type="slidenum">
              <a:rPr lang="ru-RU" sz="1200" b="0"/>
              <a:pPr eaLnBrk="1" hangingPunct="1"/>
              <a:t>19</a:t>
            </a:fld>
            <a:endParaRPr lang="ru-RU" sz="1200" b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B0ECD9-C16C-4679-BBA1-B45ED3155C96}" type="slidenum">
              <a:rPr lang="ru-RU" sz="1200" b="0"/>
              <a:pPr eaLnBrk="1" hangingPunct="1"/>
              <a:t>20</a:t>
            </a:fld>
            <a:endParaRPr lang="ru-RU" sz="1200" b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2761D2E-A621-4220-8016-2FCB61D45FE4}" type="slidenum">
              <a:rPr lang="ru-RU" sz="1200" b="0"/>
              <a:pPr eaLnBrk="1" hangingPunct="1"/>
              <a:t>3</a:t>
            </a:fld>
            <a:endParaRPr lang="ru-RU" sz="1200" b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F6D7D45-E986-4AAB-99CD-C833DB6F9691}" type="slidenum">
              <a:rPr lang="ru-RU" sz="1200" b="0"/>
              <a:pPr eaLnBrk="1" hangingPunct="1"/>
              <a:t>21</a:t>
            </a:fld>
            <a:endParaRPr lang="ru-RU" sz="1200" b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707FE95-8A2A-4E8A-9CA4-808B3AE56ED7}" type="slidenum">
              <a:rPr lang="ru-RU" sz="1200" b="0"/>
              <a:pPr eaLnBrk="1" hangingPunct="1"/>
              <a:t>22</a:t>
            </a:fld>
            <a:endParaRPr lang="ru-RU" sz="1200" b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CD2C1DD-46E2-47DA-98A8-273F4DBD15DB}" type="slidenum">
              <a:rPr lang="ru-RU" sz="1200" b="0"/>
              <a:pPr eaLnBrk="1" hangingPunct="1"/>
              <a:t>23</a:t>
            </a:fld>
            <a:endParaRPr lang="ru-RU" sz="1200" b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C07627-E8EF-4407-8F26-BBCA59378CE7}" type="slidenum">
              <a:rPr lang="ru-RU" sz="1200" b="0"/>
              <a:pPr eaLnBrk="1" hangingPunct="1"/>
              <a:t>24</a:t>
            </a:fld>
            <a:endParaRPr lang="ru-RU" sz="1200" b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D35648D-4409-42F8-A642-F3C6CCF9BA8A}" type="slidenum">
              <a:rPr lang="ru-RU" sz="1200" b="0"/>
              <a:pPr eaLnBrk="1" hangingPunct="1"/>
              <a:t>25</a:t>
            </a:fld>
            <a:endParaRPr lang="ru-RU" sz="1200" b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61FA1E8-A116-4D84-88A4-D681AF803F62}" type="slidenum">
              <a:rPr lang="ru-RU" sz="1200" b="0"/>
              <a:pPr eaLnBrk="1" hangingPunct="1"/>
              <a:t>26</a:t>
            </a:fld>
            <a:endParaRPr lang="ru-RU" sz="1200" b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72DA36-8B01-4A45-BF1F-6ED5D5ED5505}" type="slidenum">
              <a:rPr lang="ru-RU" sz="1200" b="0"/>
              <a:pPr eaLnBrk="1" hangingPunct="1"/>
              <a:t>27</a:t>
            </a:fld>
            <a:endParaRPr lang="ru-RU" sz="1200" b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4D5A150-215D-4447-8B98-71D69A3B076D}" type="slidenum">
              <a:rPr lang="ru-RU" sz="1200" b="0"/>
              <a:pPr eaLnBrk="1" hangingPunct="1"/>
              <a:t>28</a:t>
            </a:fld>
            <a:endParaRPr lang="ru-RU" sz="1200" b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3E920DD-B2AC-49A1-86A4-E8DE7564D179}" type="slidenum">
              <a:rPr lang="ru-RU" sz="1200" b="0"/>
              <a:pPr eaLnBrk="1" hangingPunct="1"/>
              <a:t>29</a:t>
            </a:fld>
            <a:endParaRPr lang="ru-RU" sz="1200" b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18F2ACE-FF08-42F0-97B5-614C935EF31D}" type="slidenum">
              <a:rPr lang="ru-RU" sz="1200" b="0"/>
              <a:pPr eaLnBrk="1" hangingPunct="1"/>
              <a:t>30</a:t>
            </a:fld>
            <a:endParaRPr lang="ru-RU" sz="1200" b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06A59BF-7B13-40C6-8114-F6E38C5BB759}" type="slidenum">
              <a:rPr lang="ru-RU" sz="1200" b="0"/>
              <a:pPr eaLnBrk="1" hangingPunct="1"/>
              <a:t>4</a:t>
            </a:fld>
            <a:endParaRPr lang="ru-RU" sz="1200" b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6D3012-4235-4935-A5F0-3DC06DFEDC9E}" type="slidenum">
              <a:rPr lang="ru-RU" sz="1200" b="0"/>
              <a:pPr eaLnBrk="1" hangingPunct="1"/>
              <a:t>31</a:t>
            </a:fld>
            <a:endParaRPr lang="ru-RU" sz="1200" b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E1E5AFC-5CC6-4E0C-B5FF-B057AE5B769C}" type="slidenum">
              <a:rPr lang="ru-RU" sz="1200" b="0"/>
              <a:pPr eaLnBrk="1" hangingPunct="1"/>
              <a:t>32</a:t>
            </a:fld>
            <a:endParaRPr lang="ru-RU" sz="1200" b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34EF90D-AEA4-4190-BE86-7F810D10E6CB}" type="slidenum">
              <a:rPr lang="ru-RU" sz="1200" b="0"/>
              <a:pPr eaLnBrk="1" hangingPunct="1"/>
              <a:t>33</a:t>
            </a:fld>
            <a:endParaRPr lang="ru-RU" sz="1200" b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3D7B910-4E9E-4735-99DF-3A3FE58CFF18}" type="slidenum">
              <a:rPr lang="ru-RU" sz="1200" b="0"/>
              <a:pPr eaLnBrk="1" hangingPunct="1"/>
              <a:t>34</a:t>
            </a:fld>
            <a:endParaRPr lang="ru-RU" sz="1200" b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2E66E89-EF6F-4DCA-AA05-B7AA4205428F}" type="slidenum">
              <a:rPr lang="ru-RU" sz="1200" b="0"/>
              <a:pPr eaLnBrk="1" hangingPunct="1"/>
              <a:t>35</a:t>
            </a:fld>
            <a:endParaRPr lang="ru-RU" sz="1200" b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124EFF5-E8CB-4622-8293-93B54795A1FE}" type="slidenum">
              <a:rPr lang="ru-RU" sz="1200" b="0"/>
              <a:pPr eaLnBrk="1" hangingPunct="1"/>
              <a:t>36</a:t>
            </a:fld>
            <a:endParaRPr lang="ru-RU" sz="1200" b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22B6876-0BAE-47C2-9CB7-4C0C5FFBE6C1}" type="slidenum">
              <a:rPr lang="ru-RU" sz="1200" b="0"/>
              <a:pPr eaLnBrk="1" hangingPunct="1"/>
              <a:t>37</a:t>
            </a:fld>
            <a:endParaRPr lang="ru-RU" sz="1200" b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581E13-2BAE-4255-B844-7EC31FE88609}" type="slidenum">
              <a:rPr lang="ru-RU" sz="1200" b="0"/>
              <a:pPr eaLnBrk="1" hangingPunct="1"/>
              <a:t>38</a:t>
            </a:fld>
            <a:endParaRPr lang="ru-RU" sz="1200" b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D1C1F73-30C4-4077-9A5A-5B9AF65BEBD0}" type="slidenum">
              <a:rPr lang="ru-RU" sz="1200" b="0"/>
              <a:pPr eaLnBrk="1" hangingPunct="1"/>
              <a:t>39</a:t>
            </a:fld>
            <a:endParaRPr lang="ru-RU" sz="1200" b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27FE91-ABEA-490D-BA5C-F0F91A983C04}" type="slidenum">
              <a:rPr lang="ru-RU" sz="1200" b="0"/>
              <a:pPr eaLnBrk="1" hangingPunct="1"/>
              <a:t>40</a:t>
            </a:fld>
            <a:endParaRPr lang="ru-RU" sz="1200" b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4BE1F7-3DCF-4C70-9CE7-B26307259CBF}" type="slidenum">
              <a:rPr lang="ru-RU" sz="1200" b="0"/>
              <a:pPr eaLnBrk="1" hangingPunct="1"/>
              <a:t>5</a:t>
            </a:fld>
            <a:endParaRPr lang="ru-RU" sz="1200" b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BF90F2-D125-4F5E-B3BB-409C3E60FEF2}" type="slidenum">
              <a:rPr lang="ru-RU" sz="1200" b="0"/>
              <a:pPr eaLnBrk="1" hangingPunct="1"/>
              <a:t>41</a:t>
            </a:fld>
            <a:endParaRPr lang="ru-RU" sz="1200" b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3855E1-8B49-4A99-A6BB-8BCA02DCBB84}" type="slidenum">
              <a:rPr lang="ru-RU" sz="1200" b="0"/>
              <a:pPr eaLnBrk="1" hangingPunct="1"/>
              <a:t>42</a:t>
            </a:fld>
            <a:endParaRPr lang="ru-RU" sz="1200" b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B31EEA3-B841-453E-A768-A8029DB2C48B}" type="slidenum">
              <a:rPr lang="ru-RU" sz="1200" b="0"/>
              <a:pPr eaLnBrk="1" hangingPunct="1"/>
              <a:t>43</a:t>
            </a:fld>
            <a:endParaRPr lang="ru-RU" sz="1200" b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18DB6F8-40A2-4101-A7C0-6D989BC75D48}" type="slidenum">
              <a:rPr lang="ru-RU" sz="1200" b="0"/>
              <a:pPr eaLnBrk="1" hangingPunct="1"/>
              <a:t>44</a:t>
            </a:fld>
            <a:endParaRPr lang="ru-RU" sz="1200" b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32003A-1083-4A3F-B8F6-663F7D83B99C}" type="slidenum">
              <a:rPr lang="ru-RU" sz="1200" b="0"/>
              <a:pPr eaLnBrk="1" hangingPunct="1"/>
              <a:t>45</a:t>
            </a:fld>
            <a:endParaRPr lang="ru-RU" sz="1200" b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065262-90A5-4959-A05E-C67C77F7F15B}" type="slidenum">
              <a:rPr lang="ru-RU" sz="1200" b="0"/>
              <a:pPr eaLnBrk="1" hangingPunct="1"/>
              <a:t>46</a:t>
            </a:fld>
            <a:endParaRPr lang="ru-RU" sz="1200" b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E9B4D7E-F6AD-473E-BEE8-87BC5D615655}" type="slidenum">
              <a:rPr lang="ru-RU" sz="1200" b="0"/>
              <a:pPr eaLnBrk="1" hangingPunct="1"/>
              <a:t>47</a:t>
            </a:fld>
            <a:endParaRPr lang="ru-RU" sz="1200" b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97FF53E-B6BE-44BC-BE15-B6E6208E4984}" type="slidenum">
              <a:rPr lang="ru-RU" sz="1200" b="0"/>
              <a:pPr eaLnBrk="1" hangingPunct="1"/>
              <a:t>48</a:t>
            </a:fld>
            <a:endParaRPr lang="ru-RU" sz="1200" b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D91007-6D2D-4AB2-801D-2C06EAF2765A}" type="slidenum">
              <a:rPr lang="ru-RU" sz="1200" b="0"/>
              <a:pPr eaLnBrk="1" hangingPunct="1"/>
              <a:t>49</a:t>
            </a:fld>
            <a:endParaRPr lang="ru-RU" sz="1200" b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3BBA3B-22AC-4D64-AB09-D1F22A6DF95D}" type="slidenum">
              <a:rPr lang="ru-RU" sz="1200" b="0"/>
              <a:pPr eaLnBrk="1" hangingPunct="1"/>
              <a:t>50</a:t>
            </a:fld>
            <a:endParaRPr lang="ru-RU" sz="1200" b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4C84BE-2B38-40B8-8839-B3C8DCBFB895}" type="slidenum">
              <a:rPr lang="ru-RU" sz="1200" b="0"/>
              <a:pPr eaLnBrk="1" hangingPunct="1"/>
              <a:t>6</a:t>
            </a:fld>
            <a:endParaRPr lang="ru-RU" sz="1200" b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87CB76-6326-45A4-9516-EE2F9E999C43}" type="slidenum">
              <a:rPr lang="ru-RU" sz="1200" b="0"/>
              <a:pPr eaLnBrk="1" hangingPunct="1"/>
              <a:t>51</a:t>
            </a:fld>
            <a:endParaRPr lang="ru-RU" sz="1200" b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BEE82A3-FB8A-4806-AB59-45B4D2061C1A}" type="slidenum">
              <a:rPr lang="ru-RU" sz="1200" b="0"/>
              <a:pPr eaLnBrk="1" hangingPunct="1"/>
              <a:t>52</a:t>
            </a:fld>
            <a:endParaRPr lang="ru-RU" sz="1200" b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E476F2-03E2-4510-B6DF-1E7E5F49D712}" type="slidenum">
              <a:rPr lang="ru-RU" sz="1200" b="0"/>
              <a:pPr eaLnBrk="1" hangingPunct="1"/>
              <a:t>53</a:t>
            </a:fld>
            <a:endParaRPr lang="ru-RU" sz="1200" b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8318C2A-C81B-4395-8685-82BC736988FB}" type="slidenum">
              <a:rPr lang="ru-RU" sz="1200" b="0"/>
              <a:pPr eaLnBrk="1" hangingPunct="1"/>
              <a:t>54</a:t>
            </a:fld>
            <a:endParaRPr lang="ru-RU" sz="1200" b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48F90E-A4C1-4C01-A641-D9DD94BDCBFB}" type="slidenum">
              <a:rPr lang="ru-RU" sz="1200" b="0"/>
              <a:pPr eaLnBrk="1" hangingPunct="1"/>
              <a:t>55</a:t>
            </a:fld>
            <a:endParaRPr lang="ru-RU" sz="1200" b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076A2B-CC04-48BC-A6E3-CF03FA65F866}" type="slidenum">
              <a:rPr lang="ru-RU" sz="1200" b="0"/>
              <a:pPr eaLnBrk="1" hangingPunct="1"/>
              <a:t>7</a:t>
            </a:fld>
            <a:endParaRPr lang="ru-RU" sz="1200" b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A62869-8530-411F-8652-1E6AD35317F4}" type="slidenum">
              <a:rPr lang="ru-RU" sz="1200" b="0"/>
              <a:pPr eaLnBrk="1" hangingPunct="1"/>
              <a:t>8</a:t>
            </a:fld>
            <a:endParaRPr lang="ru-RU" sz="1200" b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832632-C5E6-4AFA-B18E-B40803F0B448}" type="slidenum">
              <a:rPr lang="ru-RU" sz="1200" b="0"/>
              <a:pPr eaLnBrk="1" hangingPunct="1"/>
              <a:t>9</a:t>
            </a:fld>
            <a:endParaRPr lang="ru-RU" sz="1200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BBF2FD-393A-4ABF-B489-31312470EEDC}" type="slidenum">
              <a:rPr lang="ru-RU" sz="1200" b="0"/>
              <a:pPr eaLnBrk="1" hangingPunct="1"/>
              <a:t>10</a:t>
            </a:fld>
            <a:endParaRPr lang="ru-RU" sz="1200" b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D01D2-03F6-466A-98B3-74F5CC802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169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6B86E-7590-44AA-A3BB-6A885831E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57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4D451-DEC0-41D9-851E-064810F6A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052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CEC3-4A1F-4368-AF92-81D63E134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68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ADA1E-54A0-44EF-8093-D30A2B3B0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38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9ECE8-6F22-4548-BBB0-4E071D670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92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AB147-678D-4B91-8A0D-E1E9C7CCB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090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BAC7F-6D7E-48CB-B767-3BD02BBFB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05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BBF9E-6A59-4E8B-BE7E-6F7F192EF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627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F8E0F-C802-47E3-BCD5-5C32B931B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50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57A4A-892D-4D39-88B1-DD97E8457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64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F807C42F-4481-4578-AA36-74A78CB21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emf"/><Relationship Id="rId4" Type="http://schemas.openxmlformats.org/officeDocument/2006/relationships/oleObject" Target="../embeddings/_____Microsoft_Excel_97-2003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_____Microsoft_Excel_97-20033.xls"/><Relationship Id="rId5" Type="http://schemas.openxmlformats.org/officeDocument/2006/relationships/image" Target="../media/image20.emf"/><Relationship Id="rId4" Type="http://schemas.openxmlformats.org/officeDocument/2006/relationships/oleObject" Target="../embeddings/_____Microsoft_Excel_97-20032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2.emf"/><Relationship Id="rId4" Type="http://schemas.openxmlformats.org/officeDocument/2006/relationships/oleObject" Target="../embeddings/_____Microsoft_Excel_97-20034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7.xls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_____Microsoft_Excel_97-20036.xls"/><Relationship Id="rId5" Type="http://schemas.openxmlformats.org/officeDocument/2006/relationships/image" Target="../media/image23.emf"/><Relationship Id="rId4" Type="http://schemas.openxmlformats.org/officeDocument/2006/relationships/oleObject" Target="../embeddings/_____Microsoft_Excel_97-20035.xls"/><Relationship Id="rId9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_____Microsoft_Excel_97-20039.xls"/><Relationship Id="rId5" Type="http://schemas.openxmlformats.org/officeDocument/2006/relationships/image" Target="../media/image30.emf"/><Relationship Id="rId4" Type="http://schemas.openxmlformats.org/officeDocument/2006/relationships/oleObject" Target="../embeddings/_____Microsoft_Excel_97-20038.xls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eme.sdsc.edu/meme4_5_0/cgi-bin/meme.cg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6.emf"/><Relationship Id="rId4" Type="http://schemas.openxmlformats.org/officeDocument/2006/relationships/oleObject" Target="../embeddings/_____Microsoft_Excel_97-200310.xls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0.wmf"/><Relationship Id="rId4" Type="http://schemas.openxmlformats.org/officeDocument/2006/relationships/oleObject" Target="../embeddings/_________Microsoft_Word_97-200311.doc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1.wmf"/><Relationship Id="rId4" Type="http://schemas.openxmlformats.org/officeDocument/2006/relationships/oleObject" Target="../embeddings/_________Microsoft_Word_97-200312.doc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2.wmf"/><Relationship Id="rId4" Type="http://schemas.openxmlformats.org/officeDocument/2006/relationships/oleObject" Target="../embeddings/_________Microsoft_Word_97-200313.doc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3.wmf"/><Relationship Id="rId4" Type="http://schemas.openxmlformats.org/officeDocument/2006/relationships/oleObject" Target="../embeddings/_________Microsoft_Word_97-200314.doc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4.wmf"/><Relationship Id="rId4" Type="http://schemas.openxmlformats.org/officeDocument/2006/relationships/oleObject" Target="../embeddings/_________Microsoft_Word_97-200315.doc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5.wmf"/><Relationship Id="rId4" Type="http://schemas.openxmlformats.org/officeDocument/2006/relationships/oleObject" Target="../embeddings/_________Microsoft_Word_97-200316.doc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00063" y="214313"/>
            <a:ext cx="8458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B2B2B2">
                <a:alpha val="50000"/>
              </a:srgbClr>
            </a:outerShdw>
          </a:effectLst>
        </p:spPr>
        <p:txBody>
          <a:bodyPr anchor="ctr"/>
          <a:lstStyle/>
          <a:p>
            <a:pPr algn="r">
              <a:defRPr/>
            </a:pPr>
            <a:r>
              <a:rPr lang="ru-RU" sz="5400" dirty="0">
                <a:solidFill>
                  <a:srgbClr val="000066"/>
                </a:solidFill>
                <a:latin typeface="Trebuchet MS" pitchFamily="34" charset="0"/>
              </a:rPr>
              <a:t>Распознавание регуляторных сигналов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928688" y="4786313"/>
            <a:ext cx="80359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b="0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Е.О. Ермакова - занятия</a:t>
            </a:r>
          </a:p>
          <a:p>
            <a:pPr algn="r">
              <a:defRPr/>
            </a:pPr>
            <a:r>
              <a:rPr lang="ru-RU" b="0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Д.А</a:t>
            </a:r>
            <a:r>
              <a:rPr lang="ru-RU" b="0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. </a:t>
            </a:r>
            <a:r>
              <a:rPr lang="ru-RU" b="0" dirty="0" err="1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Равчеев</a:t>
            </a:r>
            <a:r>
              <a:rPr lang="ru-RU" b="0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, </a:t>
            </a:r>
            <a:r>
              <a:rPr lang="ru-RU" b="0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В.Ю</a:t>
            </a:r>
            <a:r>
              <a:rPr lang="ru-RU" b="0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. Макеев</a:t>
            </a:r>
            <a:r>
              <a:rPr lang="en-US" b="0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, </a:t>
            </a:r>
            <a:r>
              <a:rPr lang="ru-RU" b="0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М.С</a:t>
            </a:r>
            <a:r>
              <a:rPr lang="ru-RU" b="0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. Гельфанд</a:t>
            </a:r>
            <a:r>
              <a:rPr lang="en-US" b="0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 - </a:t>
            </a:r>
            <a:r>
              <a:rPr lang="ru-RU" b="0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слайды</a:t>
            </a:r>
          </a:p>
        </p:txBody>
      </p:sp>
      <p:sp>
        <p:nvSpPr>
          <p:cNvPr id="19460" name="Text Box 12"/>
          <p:cNvSpPr txBox="1">
            <a:spLocks noChangeArrowheads="1"/>
          </p:cNvSpPr>
          <p:nvPr/>
        </p:nvSpPr>
        <p:spPr bwMode="auto">
          <a:xfrm>
            <a:off x="142875" y="3000375"/>
            <a:ext cx="883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b="0" dirty="0">
                <a:latin typeface="Trebuchet MS" pitchFamily="34" charset="0"/>
              </a:rPr>
              <a:t>Факультет биоинженерии и </a:t>
            </a:r>
            <a:r>
              <a:rPr lang="ru-RU" b="0" dirty="0" err="1">
                <a:latin typeface="Trebuchet MS" pitchFamily="34" charset="0"/>
              </a:rPr>
              <a:t>биоинформатики</a:t>
            </a:r>
            <a:r>
              <a:rPr lang="ru-RU" b="0" dirty="0">
                <a:latin typeface="Trebuchet MS" pitchFamily="34" charset="0"/>
              </a:rPr>
              <a:t> МГУ</a:t>
            </a:r>
          </a:p>
          <a:p>
            <a:pPr algn="r" eaLnBrk="1" hangingPunct="1"/>
            <a:r>
              <a:rPr lang="ru-RU" b="0" dirty="0">
                <a:latin typeface="Trebuchet MS" pitchFamily="34" charset="0"/>
              </a:rPr>
              <a:t> 2-й курс (набор </a:t>
            </a:r>
            <a:r>
              <a:rPr lang="ru-RU" b="0" dirty="0" smtClean="0">
                <a:latin typeface="Trebuchet MS" pitchFamily="34" charset="0"/>
              </a:rPr>
              <a:t>20</a:t>
            </a:r>
            <a:r>
              <a:rPr lang="en-US" b="0" dirty="0" smtClean="0">
                <a:latin typeface="Trebuchet MS" pitchFamily="34" charset="0"/>
              </a:rPr>
              <a:t>10</a:t>
            </a:r>
            <a:r>
              <a:rPr lang="ru-RU" b="0" dirty="0" smtClean="0">
                <a:latin typeface="Trebuchet MS" pitchFamily="34" charset="0"/>
              </a:rPr>
              <a:t> </a:t>
            </a:r>
            <a:r>
              <a:rPr lang="ru-RU" b="0" dirty="0">
                <a:latin typeface="Trebuchet MS" pitchFamily="34" charset="0"/>
              </a:rPr>
              <a:t>года)</a:t>
            </a:r>
          </a:p>
          <a:p>
            <a:pPr algn="r" eaLnBrk="1" hangingPunct="1"/>
            <a:r>
              <a:rPr lang="ru-RU" b="0" dirty="0">
                <a:latin typeface="Trebuchet MS" pitchFamily="34" charset="0"/>
              </a:rPr>
              <a:t>Осенний семестр 20</a:t>
            </a:r>
            <a:r>
              <a:rPr lang="en-US" b="0" dirty="0" smtClean="0">
                <a:latin typeface="Trebuchet MS" pitchFamily="34" charset="0"/>
              </a:rPr>
              <a:t>11</a:t>
            </a:r>
            <a:r>
              <a:rPr lang="ru-RU" b="0" dirty="0" smtClean="0">
                <a:latin typeface="Trebuchet MS" pitchFamily="34" charset="0"/>
              </a:rPr>
              <a:t> </a:t>
            </a:r>
            <a:r>
              <a:rPr lang="ru-RU" b="0" dirty="0">
                <a:latin typeface="Trebuchet MS" pitchFamily="34" charset="0"/>
              </a:rPr>
              <a:t>года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1155700" y="1720850"/>
          <a:ext cx="2882900" cy="460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Рисунок" r:id="rId4" imgW="2409840" imgH="3848040" progId="Imaging.Document">
                  <p:embed/>
                </p:oleObj>
              </mc:Choice>
              <mc:Fallback>
                <p:oleObj name="Рисунок" r:id="rId4" imgW="2409840" imgH="3848040" progId="Imaging.Documen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1720850"/>
                        <a:ext cx="2882900" cy="460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5257800" y="1568450"/>
          <a:ext cx="2894013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Рисунок" r:id="rId6" imgW="2409840" imgH="3895560" progId="Imaging.Document">
                  <p:embed/>
                </p:oleObj>
              </mc:Choice>
              <mc:Fallback>
                <p:oleObj name="Рисунок" r:id="rId6" imgW="2409840" imgH="3895560" progId="Imaging.Document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568450"/>
                        <a:ext cx="2894013" cy="467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1371600" y="304800"/>
            <a:ext cx="63261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200">
                <a:solidFill>
                  <a:schemeClr val="tx2"/>
                </a:solidFill>
              </a:rPr>
              <a:t>Белок-ДНКовые взаимодействия</a:t>
            </a:r>
          </a:p>
        </p:txBody>
      </p:sp>
      <p:sp>
        <p:nvSpPr>
          <p:cNvPr id="4101" name="Text Box 11"/>
          <p:cNvSpPr txBox="1">
            <a:spLocks noChangeArrowheads="1"/>
          </p:cNvSpPr>
          <p:nvPr/>
        </p:nvSpPr>
        <p:spPr bwMode="auto">
          <a:xfrm>
            <a:off x="2016125" y="1143000"/>
            <a:ext cx="4613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CI                                               Cro</a:t>
            </a:r>
            <a:endParaRPr lang="ru-RU">
              <a:solidFill>
                <a:schemeClr val="tx2"/>
              </a:solidFill>
              <a:latin typeface="Symbol" pitchFamily="18" charset="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7"/>
          <p:cNvSpPr txBox="1">
            <a:spLocks noChangeArrowheads="1"/>
          </p:cNvSpPr>
          <p:nvPr/>
        </p:nvSpPr>
        <p:spPr bwMode="auto">
          <a:xfrm>
            <a:off x="609600" y="196850"/>
            <a:ext cx="7850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600">
                <a:solidFill>
                  <a:schemeClr val="tx2"/>
                </a:solidFill>
              </a:rPr>
              <a:t>Регуляция транскрипции у эукариот</a:t>
            </a:r>
          </a:p>
        </p:txBody>
      </p:sp>
      <p:pic>
        <p:nvPicPr>
          <p:cNvPr id="24579" name="Picture 9" descr="D:\Ravcheyev\Work\Learning\Gelfand\2-й курс - 2007-08 (Гены и сайты)\Лекции\Materials\Eucariote_transc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314450"/>
            <a:ext cx="853122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609600" y="2971800"/>
            <a:ext cx="8229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76250" indent="-476250">
              <a:spcBef>
                <a:spcPct val="20000"/>
              </a:spcBef>
              <a:buFont typeface="Wingdings" pitchFamily="2" charset="2"/>
              <a:buChar char="v"/>
            </a:pPr>
            <a:r>
              <a:rPr lang="ru-RU"/>
              <a:t>Один и тот же ген может регулироваться несколькими регуляторными модулями, работающими в разных условиях</a:t>
            </a:r>
          </a:p>
          <a:p>
            <a:pPr marL="476250" indent="-476250">
              <a:spcBef>
                <a:spcPct val="20000"/>
              </a:spcBef>
              <a:buFont typeface="Wingdings" pitchFamily="2" charset="2"/>
              <a:buChar char="v"/>
            </a:pPr>
            <a:endParaRPr lang="en-US" sz="1200"/>
          </a:p>
          <a:p>
            <a:pPr marL="476250" indent="-476250">
              <a:spcBef>
                <a:spcPct val="20000"/>
              </a:spcBef>
              <a:buFont typeface="Wingdings" pitchFamily="2" charset="2"/>
              <a:buChar char="v"/>
            </a:pPr>
            <a:r>
              <a:rPr lang="ru-RU"/>
              <a:t>Расстояние от регуляторного модуля до кодирующих областей может достигать </a:t>
            </a:r>
            <a:br>
              <a:rPr lang="ru-RU"/>
            </a:br>
            <a:r>
              <a:rPr lang="ru-RU"/>
              <a:t>100 000 пар оснований</a:t>
            </a:r>
            <a:endParaRPr lang="ru-RU" b="0"/>
          </a:p>
        </p:txBody>
      </p:sp>
      <p:pic>
        <p:nvPicPr>
          <p:cNvPr id="25603" name="Picture 7" descr="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82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8"/>
          <p:cNvSpPr txBox="1">
            <a:spLocks noChangeArrowheads="1"/>
          </p:cNvSpPr>
          <p:nvPr/>
        </p:nvSpPr>
        <p:spPr bwMode="auto">
          <a:xfrm>
            <a:off x="2133600" y="76200"/>
            <a:ext cx="4910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0">
                <a:solidFill>
                  <a:schemeClr val="tx2"/>
                </a:solidFill>
              </a:rPr>
              <a:t>Регуляция транскрипции у эукариот</a:t>
            </a:r>
          </a:p>
        </p:txBody>
      </p:sp>
      <p:sp>
        <p:nvSpPr>
          <p:cNvPr id="25605" name="Text Box 9"/>
          <p:cNvSpPr txBox="1">
            <a:spLocks noChangeArrowheads="1"/>
          </p:cNvSpPr>
          <p:nvPr/>
        </p:nvSpPr>
        <p:spPr bwMode="auto">
          <a:xfrm>
            <a:off x="1301750" y="639763"/>
            <a:ext cx="65468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200">
                <a:solidFill>
                  <a:schemeClr val="tx2"/>
                </a:solidFill>
              </a:rPr>
              <a:t>Регуляторные модули (</a:t>
            </a:r>
            <a:r>
              <a:rPr lang="ru-RU" sz="1400">
                <a:solidFill>
                  <a:schemeClr val="tx2"/>
                </a:solidFill>
              </a:rPr>
              <a:t> </a:t>
            </a:r>
            <a:r>
              <a:rPr lang="ru-RU" i="1">
                <a:solidFill>
                  <a:schemeClr val="tx2"/>
                </a:solidFill>
              </a:rPr>
              <a:t>В. Ю. Макеев</a:t>
            </a:r>
            <a:r>
              <a:rPr lang="ru-RU" sz="1600" i="1">
                <a:solidFill>
                  <a:schemeClr val="tx2"/>
                </a:solidFill>
              </a:rPr>
              <a:t> </a:t>
            </a:r>
            <a:r>
              <a:rPr lang="ru-RU" sz="3200">
                <a:solidFill>
                  <a:schemeClr val="tx2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457200" y="1676400"/>
            <a:ext cx="8153400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77825" indent="-377825">
              <a:lnSpc>
                <a:spcPct val="90000"/>
              </a:lnSpc>
              <a:spcBef>
                <a:spcPct val="50000"/>
              </a:spcBef>
              <a:buSzPct val="80000"/>
              <a:buFont typeface="Wingdings" pitchFamily="2" charset="2"/>
              <a:buChar char="q"/>
            </a:pPr>
            <a:r>
              <a:rPr lang="ru-RU" sz="2800"/>
              <a:t>Консенсус</a:t>
            </a:r>
            <a:endParaRPr lang="en-US" sz="2800"/>
          </a:p>
          <a:p>
            <a:pPr marL="377825" indent="-377825">
              <a:lnSpc>
                <a:spcPct val="90000"/>
              </a:lnSpc>
              <a:spcBef>
                <a:spcPct val="50000"/>
              </a:spcBef>
              <a:buSzPct val="80000"/>
              <a:buFont typeface="Wingdings" pitchFamily="2" charset="2"/>
              <a:buChar char="q"/>
            </a:pPr>
            <a:r>
              <a:rPr lang="en-US" sz="2800" i="1"/>
              <a:t>Pattern</a:t>
            </a:r>
            <a:r>
              <a:rPr lang="en-US" sz="2800"/>
              <a:t> (“</a:t>
            </a:r>
            <a:r>
              <a:rPr lang="ru-RU" sz="2800"/>
              <a:t>образец</a:t>
            </a:r>
            <a:r>
              <a:rPr lang="en-US" sz="2800"/>
              <a:t>”</a:t>
            </a:r>
            <a:r>
              <a:rPr lang="ru-RU" sz="2800"/>
              <a:t> - консенсус с выр</a:t>
            </a:r>
            <a:r>
              <a:rPr lang="en-US" sz="2800"/>
              <a:t>o</a:t>
            </a:r>
            <a:r>
              <a:rPr lang="ru-RU" sz="2800"/>
              <a:t>жденными позициями</a:t>
            </a:r>
            <a:r>
              <a:rPr lang="en-US" sz="2800"/>
              <a:t>)</a:t>
            </a:r>
            <a:endParaRPr lang="ru-RU" sz="2800"/>
          </a:p>
          <a:p>
            <a:pPr marL="377825" indent="-377825">
              <a:lnSpc>
                <a:spcPct val="90000"/>
              </a:lnSpc>
              <a:spcBef>
                <a:spcPct val="50000"/>
              </a:spcBef>
              <a:buSzPct val="80000"/>
              <a:buFont typeface="Wingdings" pitchFamily="2" charset="2"/>
              <a:buChar char="q"/>
            </a:pPr>
            <a:r>
              <a:rPr lang="ru-RU" sz="2800"/>
              <a:t>Матрица частот, </a:t>
            </a:r>
            <a:r>
              <a:rPr lang="en-US" sz="2800" i="1"/>
              <a:t>nucleotide frequency matrix</a:t>
            </a:r>
          </a:p>
          <a:p>
            <a:pPr marL="377825" indent="-377825">
              <a:lnSpc>
                <a:spcPct val="90000"/>
              </a:lnSpc>
              <a:spcBef>
                <a:spcPct val="50000"/>
              </a:spcBef>
              <a:buSzPct val="80000"/>
              <a:buFont typeface="Wingdings" pitchFamily="2" charset="2"/>
              <a:buChar char="q"/>
            </a:pPr>
            <a:r>
              <a:rPr lang="ru-RU" sz="2800"/>
              <a:t>Позиционная весовая матрица</a:t>
            </a:r>
            <a:r>
              <a:rPr lang="en-US" sz="2800"/>
              <a:t> (</a:t>
            </a:r>
            <a:r>
              <a:rPr lang="ru-RU" sz="2800"/>
              <a:t>или профиль</a:t>
            </a:r>
            <a:r>
              <a:rPr lang="en-US" sz="2800"/>
              <a:t>) </a:t>
            </a:r>
            <a:r>
              <a:rPr lang="en-US" sz="2800" i="1"/>
              <a:t>positional weight matrix, PWM, profile</a:t>
            </a:r>
          </a:p>
          <a:p>
            <a:pPr marL="377825" indent="-377825">
              <a:lnSpc>
                <a:spcPct val="90000"/>
              </a:lnSpc>
              <a:spcBef>
                <a:spcPct val="50000"/>
              </a:spcBef>
              <a:buSzPct val="80000"/>
              <a:buFont typeface="Wingdings" pitchFamily="2" charset="2"/>
              <a:buChar char="q"/>
            </a:pPr>
            <a:r>
              <a:rPr lang="ru-RU" sz="2800" b="0"/>
              <a:t>Логические правила</a:t>
            </a:r>
            <a:endParaRPr lang="en-US" sz="2800" b="0"/>
          </a:p>
          <a:p>
            <a:pPr marL="377825" indent="-377825">
              <a:lnSpc>
                <a:spcPct val="90000"/>
              </a:lnSpc>
              <a:spcBef>
                <a:spcPct val="50000"/>
              </a:spcBef>
              <a:buSzPct val="80000"/>
              <a:buFont typeface="Wingdings" pitchFamily="2" charset="2"/>
              <a:buChar char="q"/>
            </a:pPr>
            <a:r>
              <a:rPr lang="ru-RU" sz="2800" b="0"/>
              <a:t>РНКовые сигналы – вторичная структура</a:t>
            </a:r>
          </a:p>
        </p:txBody>
      </p:sp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1901825" y="257175"/>
            <a:ext cx="5903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4000">
                <a:solidFill>
                  <a:schemeClr val="tx2"/>
                </a:solidFill>
              </a:rPr>
              <a:t>Представление сигналов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3352800" y="152400"/>
            <a:ext cx="2312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600">
                <a:solidFill>
                  <a:schemeClr val="tx2"/>
                </a:solidFill>
              </a:rPr>
              <a:t>Консенсус</a:t>
            </a:r>
          </a:p>
        </p:txBody>
      </p:sp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2940050" y="1477963"/>
            <a:ext cx="3536950" cy="45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000" b="0">
                <a:latin typeface="Courier New" pitchFamily="49" charset="0"/>
              </a:rPr>
              <a:t>CCTACGCAAACGTTTTCTTTTT</a:t>
            </a:r>
          </a:p>
          <a:p>
            <a:pPr eaLnBrk="1" hangingPunct="1"/>
            <a:r>
              <a:rPr lang="ru-RU" sz="2000" b="0">
                <a:latin typeface="Courier New" pitchFamily="49" charset="0"/>
              </a:rPr>
              <a:t>GTCTCGCAAACGTTTGCTTTCC</a:t>
            </a:r>
          </a:p>
          <a:p>
            <a:pPr eaLnBrk="1" hangingPunct="1"/>
            <a:r>
              <a:rPr lang="ru-RU" sz="2000" b="0">
                <a:latin typeface="Courier New" pitchFamily="49" charset="0"/>
              </a:rPr>
              <a:t>CACACGCAAACGTTTTCGTTTA</a:t>
            </a:r>
          </a:p>
          <a:p>
            <a:pPr eaLnBrk="1" hangingPunct="1"/>
            <a:r>
              <a:rPr lang="ru-RU" sz="2000" b="0">
                <a:latin typeface="Courier New" pitchFamily="49" charset="0"/>
              </a:rPr>
              <a:t>TCCACGCAAACGGTTTCGTCAG</a:t>
            </a:r>
          </a:p>
          <a:p>
            <a:pPr eaLnBrk="1" hangingPunct="1"/>
            <a:r>
              <a:rPr lang="ru-RU" sz="2000" b="0">
                <a:latin typeface="Courier New" pitchFamily="49" charset="0"/>
              </a:rPr>
              <a:t>GCCACGCAACCGTTTTCCTTGC</a:t>
            </a:r>
          </a:p>
          <a:p>
            <a:pPr eaLnBrk="1" hangingPunct="1"/>
            <a:r>
              <a:rPr lang="ru-RU" sz="2000" b="0">
                <a:latin typeface="Courier New" pitchFamily="49" charset="0"/>
              </a:rPr>
              <a:t>GATACGCAAACGTGTGCGTCTG</a:t>
            </a:r>
          </a:p>
          <a:p>
            <a:pPr eaLnBrk="1" hangingPunct="1"/>
            <a:r>
              <a:rPr lang="ru-RU" sz="2000" b="0">
                <a:latin typeface="Courier New" pitchFamily="49" charset="0"/>
              </a:rPr>
              <a:t>CCGACGCAATCGGTTACCTTGA</a:t>
            </a:r>
          </a:p>
          <a:p>
            <a:pPr eaLnBrk="1" hangingPunct="1"/>
            <a:r>
              <a:rPr lang="ru-RU" sz="2000" b="0">
                <a:latin typeface="Courier New" pitchFamily="49" charset="0"/>
              </a:rPr>
              <a:t>GTTGCGCAAACGTTTTCGTTAC</a:t>
            </a:r>
          </a:p>
          <a:p>
            <a:pPr eaLnBrk="1" hangingPunct="1"/>
            <a:r>
              <a:rPr lang="ru-RU" sz="2000" b="0">
                <a:latin typeface="Courier New" pitchFamily="49" charset="0"/>
              </a:rPr>
              <a:t>TTGAGGAAAACGATTGGCTGAA</a:t>
            </a:r>
          </a:p>
          <a:p>
            <a:pPr eaLnBrk="1" hangingPunct="1"/>
            <a:r>
              <a:rPr lang="ru-RU" sz="2000" b="0">
                <a:latin typeface="Courier New" pitchFamily="49" charset="0"/>
              </a:rPr>
              <a:t>TTTAAGCAAACGGTGATTTTGA</a:t>
            </a:r>
          </a:p>
          <a:p>
            <a:pPr eaLnBrk="1" hangingPunct="1"/>
            <a:r>
              <a:rPr lang="ru-RU" sz="2000" b="0">
                <a:latin typeface="Courier New" pitchFamily="49" charset="0"/>
              </a:rPr>
              <a:t>TAGATGCAATCGGTTACGCTCT</a:t>
            </a:r>
          </a:p>
          <a:p>
            <a:pPr eaLnBrk="1" hangingPunct="1"/>
            <a:r>
              <a:rPr lang="ru-RU" sz="2000" b="0">
                <a:latin typeface="Courier New" pitchFamily="49" charset="0"/>
              </a:rPr>
              <a:t>TAAAGGCAAACGTTTACCTTGC</a:t>
            </a:r>
          </a:p>
          <a:p>
            <a:pPr eaLnBrk="1" hangingPunct="1"/>
            <a:r>
              <a:rPr lang="ru-RU" sz="2000" b="0">
                <a:latin typeface="Courier New" pitchFamily="49" charset="0"/>
              </a:rPr>
              <a:t>AACGAGCAAACGTTTCCACTAC</a:t>
            </a:r>
            <a:endParaRPr lang="en-US" sz="2000" b="0">
              <a:latin typeface="Courier New" pitchFamily="49" charset="0"/>
            </a:endParaRPr>
          </a:p>
          <a:p>
            <a:pPr eaLnBrk="1" hangingPunct="1"/>
            <a:endParaRPr lang="en-US" sz="1200" b="0">
              <a:latin typeface="Courier New" pitchFamily="49" charset="0"/>
            </a:endParaRPr>
          </a:p>
          <a:p>
            <a:pPr eaLnBrk="1" hangingPunct="1"/>
            <a:r>
              <a:rPr lang="en-US" sz="2000" b="0">
                <a:latin typeface="Courier New" pitchFamily="49" charset="0"/>
              </a:rPr>
              <a:t>   </a:t>
            </a:r>
            <a:r>
              <a:rPr lang="en-US" sz="2000" b="0">
                <a:solidFill>
                  <a:srgbClr val="FF3300"/>
                </a:solidFill>
                <a:latin typeface="Courier New" pitchFamily="49" charset="0"/>
              </a:rPr>
              <a:t>AC</a:t>
            </a:r>
            <a:r>
              <a:rPr lang="ru-RU" sz="2000" b="0">
                <a:latin typeface="Courier New" pitchFamily="49" charset="0"/>
              </a:rPr>
              <a:t>GСAA</a:t>
            </a:r>
            <a:r>
              <a:rPr lang="en-US" sz="2000" b="0">
                <a:solidFill>
                  <a:srgbClr val="FF3300"/>
                </a:solidFill>
                <a:latin typeface="Courier New" pitchFamily="49" charset="0"/>
              </a:rPr>
              <a:t>A</a:t>
            </a:r>
            <a:r>
              <a:rPr lang="ru-RU" sz="2000" b="0">
                <a:latin typeface="Courier New" pitchFamily="49" charset="0"/>
              </a:rPr>
              <a:t>CG</a:t>
            </a:r>
            <a:r>
              <a:rPr lang="en-US" sz="2000" b="0">
                <a:solidFill>
                  <a:srgbClr val="FF3300"/>
                </a:solidFill>
                <a:latin typeface="Courier New" pitchFamily="49" charset="0"/>
              </a:rPr>
              <a:t>T</a:t>
            </a:r>
            <a:r>
              <a:rPr lang="ru-RU" sz="2000" b="0">
                <a:latin typeface="Courier New" pitchFamily="49" charset="0"/>
              </a:rPr>
              <a:t>TT</a:t>
            </a:r>
            <a:r>
              <a:rPr lang="en-US" sz="2000" b="0">
                <a:solidFill>
                  <a:srgbClr val="FF3300"/>
                </a:solidFill>
                <a:latin typeface="Courier New" pitchFamily="49" charset="0"/>
              </a:rPr>
              <a:t>T</a:t>
            </a:r>
            <a:r>
              <a:rPr lang="ru-RU" sz="2000" b="0">
                <a:latin typeface="Courier New" pitchFamily="49" charset="0"/>
              </a:rPr>
              <a:t>C</a:t>
            </a:r>
            <a:r>
              <a:rPr lang="en-US" sz="2000" b="0">
                <a:solidFill>
                  <a:srgbClr val="FF3300"/>
                </a:solidFill>
                <a:latin typeface="Courier New" pitchFamily="49" charset="0"/>
              </a:rPr>
              <a:t>G</a:t>
            </a:r>
            <a:r>
              <a:rPr lang="ru-RU" sz="2000" b="0">
                <a:latin typeface="Courier New" pitchFamily="49" charset="0"/>
              </a:rPr>
              <a:t>T</a:t>
            </a:r>
          </a:p>
        </p:txBody>
      </p:sp>
      <p:sp>
        <p:nvSpPr>
          <p:cNvPr id="27652" name="Text Box 9"/>
          <p:cNvSpPr txBox="1">
            <a:spLocks noChangeArrowheads="1"/>
          </p:cNvSpPr>
          <p:nvPr/>
        </p:nvSpPr>
        <p:spPr bwMode="auto">
          <a:xfrm>
            <a:off x="2590800" y="865188"/>
            <a:ext cx="4125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0"/>
              <a:t>Сайты связывания </a:t>
            </a:r>
            <a:r>
              <a:rPr lang="en-US" b="0"/>
              <a:t>PurR </a:t>
            </a:r>
            <a:r>
              <a:rPr lang="en-US" b="0" i="1"/>
              <a:t>E.</a:t>
            </a:r>
            <a:r>
              <a:rPr lang="en-US" sz="1200" b="0" i="1"/>
              <a:t> </a:t>
            </a:r>
            <a:r>
              <a:rPr lang="en-US" b="0" i="1"/>
              <a:t>coli</a:t>
            </a:r>
            <a:endParaRPr lang="ru-RU" b="0" i="1"/>
          </a:p>
        </p:txBody>
      </p:sp>
      <p:sp>
        <p:nvSpPr>
          <p:cNvPr id="27653" name="Text Box 10"/>
          <p:cNvSpPr txBox="1">
            <a:spLocks noChangeArrowheads="1"/>
          </p:cNvSpPr>
          <p:nvPr/>
        </p:nvSpPr>
        <p:spPr bwMode="auto">
          <a:xfrm>
            <a:off x="990600" y="1447800"/>
            <a:ext cx="1212850" cy="45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000" b="0" i="1"/>
              <a:t>cvpA</a:t>
            </a:r>
          </a:p>
          <a:p>
            <a:pPr eaLnBrk="1" hangingPunct="1"/>
            <a:r>
              <a:rPr lang="ru-RU" sz="2000" b="0" i="1"/>
              <a:t>purM</a:t>
            </a:r>
          </a:p>
          <a:p>
            <a:pPr eaLnBrk="1" hangingPunct="1"/>
            <a:r>
              <a:rPr lang="ru-RU" sz="2000" b="0" i="1"/>
              <a:t>purT</a:t>
            </a:r>
          </a:p>
          <a:p>
            <a:pPr eaLnBrk="1" hangingPunct="1"/>
            <a:r>
              <a:rPr lang="ru-RU" sz="2000" b="0" i="1"/>
              <a:t>purL</a:t>
            </a:r>
          </a:p>
          <a:p>
            <a:pPr eaLnBrk="1" hangingPunct="1"/>
            <a:r>
              <a:rPr lang="ru-RU" sz="2000" b="0" i="1"/>
              <a:t>purE</a:t>
            </a:r>
          </a:p>
          <a:p>
            <a:pPr eaLnBrk="1" hangingPunct="1"/>
            <a:r>
              <a:rPr lang="ru-RU" sz="2000" b="0" i="1"/>
              <a:t>purC</a:t>
            </a:r>
          </a:p>
          <a:p>
            <a:pPr eaLnBrk="1" hangingPunct="1"/>
            <a:r>
              <a:rPr lang="ru-RU" sz="2000" b="0" i="1"/>
              <a:t>purB</a:t>
            </a:r>
          </a:p>
          <a:p>
            <a:pPr eaLnBrk="1" hangingPunct="1"/>
            <a:r>
              <a:rPr lang="ru-RU" sz="2000" b="0" i="1"/>
              <a:t>purH</a:t>
            </a:r>
          </a:p>
          <a:p>
            <a:pPr eaLnBrk="1" hangingPunct="1"/>
            <a:r>
              <a:rPr lang="ru-RU" sz="2000" b="0" i="1"/>
              <a:t>purA</a:t>
            </a:r>
            <a:r>
              <a:rPr lang="ru-RU" sz="2000" b="0" i="1" baseline="-25000"/>
              <a:t>1</a:t>
            </a:r>
          </a:p>
          <a:p>
            <a:pPr eaLnBrk="1" hangingPunct="1"/>
            <a:r>
              <a:rPr lang="ru-RU" sz="2000" b="0" i="1"/>
              <a:t>purA</a:t>
            </a:r>
            <a:r>
              <a:rPr lang="ru-RU" sz="2000" b="0" i="1" baseline="-25000"/>
              <a:t>2</a:t>
            </a:r>
          </a:p>
          <a:p>
            <a:pPr eaLnBrk="1" hangingPunct="1"/>
            <a:r>
              <a:rPr lang="ru-RU" sz="2000" b="0" i="1"/>
              <a:t>guaB</a:t>
            </a:r>
          </a:p>
          <a:p>
            <a:pPr eaLnBrk="1" hangingPunct="1"/>
            <a:r>
              <a:rPr lang="ru-RU" sz="2000" b="0" i="1"/>
              <a:t>purR</a:t>
            </a:r>
            <a:r>
              <a:rPr lang="ru-RU" sz="2000" b="0" i="1" baseline="-25000"/>
              <a:t>1</a:t>
            </a:r>
            <a:endParaRPr lang="ru-RU" sz="2000" b="0" i="1"/>
          </a:p>
          <a:p>
            <a:pPr eaLnBrk="1" hangingPunct="1"/>
            <a:r>
              <a:rPr lang="ru-RU" sz="2000" b="0" i="1"/>
              <a:t>purR</a:t>
            </a:r>
            <a:r>
              <a:rPr lang="ru-RU" sz="2000" b="0" i="1" baseline="-25000"/>
              <a:t>2</a:t>
            </a:r>
            <a:endParaRPr lang="ru-RU" sz="2000" b="0" i="1"/>
          </a:p>
          <a:p>
            <a:pPr eaLnBrk="1" hangingPunct="1"/>
            <a:endParaRPr lang="ru-RU" sz="1200" b="0" i="1"/>
          </a:p>
          <a:p>
            <a:pPr eaLnBrk="1" hangingPunct="1"/>
            <a:r>
              <a:rPr lang="en-US" sz="2000" b="0"/>
              <a:t>consensus</a:t>
            </a:r>
            <a:endParaRPr lang="ru-RU" sz="2000" b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3352800" y="152400"/>
            <a:ext cx="1901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600">
                <a:solidFill>
                  <a:schemeClr val="tx2"/>
                </a:solidFill>
              </a:rPr>
              <a:t>Образец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990600" y="1447800"/>
            <a:ext cx="12128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000" b="0" i="1"/>
              <a:t>cvpA</a:t>
            </a:r>
          </a:p>
          <a:p>
            <a:pPr eaLnBrk="1" hangingPunct="1"/>
            <a:r>
              <a:rPr lang="ru-RU" sz="2000" b="0" i="1"/>
              <a:t>purM</a:t>
            </a:r>
          </a:p>
          <a:p>
            <a:pPr eaLnBrk="1" hangingPunct="1"/>
            <a:r>
              <a:rPr lang="ru-RU" sz="2000" b="0" i="1"/>
              <a:t>purT</a:t>
            </a:r>
          </a:p>
          <a:p>
            <a:pPr eaLnBrk="1" hangingPunct="1"/>
            <a:r>
              <a:rPr lang="ru-RU" sz="2000" b="0" i="1"/>
              <a:t>purL</a:t>
            </a:r>
          </a:p>
          <a:p>
            <a:pPr eaLnBrk="1" hangingPunct="1"/>
            <a:r>
              <a:rPr lang="ru-RU" sz="2000" b="0" i="1"/>
              <a:t>purE</a:t>
            </a:r>
          </a:p>
          <a:p>
            <a:pPr eaLnBrk="1" hangingPunct="1"/>
            <a:r>
              <a:rPr lang="ru-RU" sz="2000" b="0" i="1"/>
              <a:t>purC</a:t>
            </a:r>
          </a:p>
          <a:p>
            <a:pPr eaLnBrk="1" hangingPunct="1"/>
            <a:r>
              <a:rPr lang="ru-RU" sz="2000" b="0" i="1"/>
              <a:t>purB</a:t>
            </a:r>
          </a:p>
          <a:p>
            <a:pPr eaLnBrk="1" hangingPunct="1"/>
            <a:r>
              <a:rPr lang="ru-RU" sz="2000" b="0" i="1"/>
              <a:t>purH</a:t>
            </a:r>
          </a:p>
          <a:p>
            <a:pPr eaLnBrk="1" hangingPunct="1"/>
            <a:r>
              <a:rPr lang="ru-RU" sz="2000" b="0" i="1"/>
              <a:t>purA</a:t>
            </a:r>
            <a:r>
              <a:rPr lang="ru-RU" sz="2000" b="0" i="1" baseline="-25000"/>
              <a:t>1</a:t>
            </a:r>
          </a:p>
          <a:p>
            <a:pPr eaLnBrk="1" hangingPunct="1"/>
            <a:r>
              <a:rPr lang="ru-RU" sz="2000" b="0" i="1"/>
              <a:t>purA</a:t>
            </a:r>
            <a:r>
              <a:rPr lang="ru-RU" sz="2000" b="0" i="1" baseline="-25000"/>
              <a:t>2</a:t>
            </a:r>
          </a:p>
          <a:p>
            <a:pPr eaLnBrk="1" hangingPunct="1"/>
            <a:r>
              <a:rPr lang="ru-RU" sz="2000" b="0" i="1"/>
              <a:t>guaB</a:t>
            </a:r>
          </a:p>
          <a:p>
            <a:pPr eaLnBrk="1" hangingPunct="1"/>
            <a:r>
              <a:rPr lang="ru-RU" sz="2000" b="0" i="1"/>
              <a:t>purR</a:t>
            </a:r>
            <a:r>
              <a:rPr lang="ru-RU" sz="2000" b="0" i="1" baseline="-25000"/>
              <a:t>1</a:t>
            </a:r>
            <a:endParaRPr lang="ru-RU" sz="2000" b="0" i="1"/>
          </a:p>
          <a:p>
            <a:pPr eaLnBrk="1" hangingPunct="1"/>
            <a:r>
              <a:rPr lang="ru-RU" sz="2000" b="0" i="1"/>
              <a:t>purR</a:t>
            </a:r>
            <a:r>
              <a:rPr lang="ru-RU" sz="2000" b="0" i="1" baseline="-25000"/>
              <a:t>2</a:t>
            </a:r>
            <a:endParaRPr lang="ru-RU" sz="2000" b="0" i="1"/>
          </a:p>
          <a:p>
            <a:pPr eaLnBrk="1" hangingPunct="1"/>
            <a:endParaRPr lang="ru-RU" sz="1200" b="0" i="1"/>
          </a:p>
          <a:p>
            <a:pPr eaLnBrk="1" hangingPunct="1"/>
            <a:r>
              <a:rPr lang="en-US" sz="2000" b="0"/>
              <a:t>consensus</a:t>
            </a:r>
          </a:p>
          <a:p>
            <a:pPr eaLnBrk="1" hangingPunct="1"/>
            <a:endParaRPr lang="en-US" sz="1200" b="0"/>
          </a:p>
          <a:p>
            <a:pPr eaLnBrk="1" hangingPunct="1"/>
            <a:r>
              <a:rPr lang="en-US" sz="2000" b="0"/>
              <a:t>pattern</a:t>
            </a:r>
            <a:endParaRPr lang="ru-RU" sz="2000" b="0"/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2940050" y="1460500"/>
            <a:ext cx="35369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000" b="0">
                <a:latin typeface="Courier New" pitchFamily="49" charset="0"/>
              </a:rPr>
              <a:t>CCTACGCAAACGTTTTCTTTTT</a:t>
            </a:r>
          </a:p>
          <a:p>
            <a:pPr eaLnBrk="1" hangingPunct="1"/>
            <a:r>
              <a:rPr lang="ru-RU" sz="2000" b="0">
                <a:latin typeface="Courier New" pitchFamily="49" charset="0"/>
              </a:rPr>
              <a:t>GTCTCGCAAACGTTTGCTTTCC</a:t>
            </a:r>
          </a:p>
          <a:p>
            <a:pPr eaLnBrk="1" hangingPunct="1"/>
            <a:r>
              <a:rPr lang="ru-RU" sz="2000" b="0">
                <a:latin typeface="Courier New" pitchFamily="49" charset="0"/>
              </a:rPr>
              <a:t>CACACGCAAACGTTTTCGTTTA</a:t>
            </a:r>
          </a:p>
          <a:p>
            <a:pPr eaLnBrk="1" hangingPunct="1"/>
            <a:r>
              <a:rPr lang="ru-RU" sz="2000" b="0">
                <a:latin typeface="Courier New" pitchFamily="49" charset="0"/>
              </a:rPr>
              <a:t>TCCACGCAAACGGTTTCGTCAG</a:t>
            </a:r>
          </a:p>
          <a:p>
            <a:pPr eaLnBrk="1" hangingPunct="1"/>
            <a:r>
              <a:rPr lang="ru-RU" sz="2000" b="0">
                <a:latin typeface="Courier New" pitchFamily="49" charset="0"/>
              </a:rPr>
              <a:t>GCCACGCAACCGTTTTCCTTGC</a:t>
            </a:r>
          </a:p>
          <a:p>
            <a:pPr eaLnBrk="1" hangingPunct="1"/>
            <a:r>
              <a:rPr lang="ru-RU" sz="2000" b="0">
                <a:latin typeface="Courier New" pitchFamily="49" charset="0"/>
              </a:rPr>
              <a:t>GATACGCAAACGTGTGCGTCTG</a:t>
            </a:r>
          </a:p>
          <a:p>
            <a:pPr eaLnBrk="1" hangingPunct="1"/>
            <a:r>
              <a:rPr lang="ru-RU" sz="2000" b="0">
                <a:latin typeface="Courier New" pitchFamily="49" charset="0"/>
              </a:rPr>
              <a:t>CCGACGCAATCGGTTACCTTGA</a:t>
            </a:r>
          </a:p>
          <a:p>
            <a:pPr eaLnBrk="1" hangingPunct="1"/>
            <a:r>
              <a:rPr lang="ru-RU" sz="2000" b="0">
                <a:latin typeface="Courier New" pitchFamily="49" charset="0"/>
              </a:rPr>
              <a:t>GTTGCGCAAACGTTTTCGTTAC</a:t>
            </a:r>
          </a:p>
          <a:p>
            <a:pPr eaLnBrk="1" hangingPunct="1"/>
            <a:r>
              <a:rPr lang="ru-RU" sz="2000" b="0">
                <a:latin typeface="Courier New" pitchFamily="49" charset="0"/>
              </a:rPr>
              <a:t>TTGAGGAAAACGATTGGCTGAA</a:t>
            </a:r>
          </a:p>
          <a:p>
            <a:pPr eaLnBrk="1" hangingPunct="1"/>
            <a:r>
              <a:rPr lang="ru-RU" sz="2000" b="0">
                <a:latin typeface="Courier New" pitchFamily="49" charset="0"/>
              </a:rPr>
              <a:t>TTTAAGCAAACGGTGATTTTGA</a:t>
            </a:r>
          </a:p>
          <a:p>
            <a:pPr eaLnBrk="1" hangingPunct="1"/>
            <a:r>
              <a:rPr lang="ru-RU" sz="2000" b="0">
                <a:latin typeface="Courier New" pitchFamily="49" charset="0"/>
              </a:rPr>
              <a:t>TAGATGCAATCGGTTACGCTCT</a:t>
            </a:r>
          </a:p>
          <a:p>
            <a:pPr eaLnBrk="1" hangingPunct="1"/>
            <a:r>
              <a:rPr lang="ru-RU" sz="2000" b="0">
                <a:latin typeface="Courier New" pitchFamily="49" charset="0"/>
              </a:rPr>
              <a:t>TAAAGGCAAACGTTTACCTTGC</a:t>
            </a:r>
          </a:p>
          <a:p>
            <a:pPr eaLnBrk="1" hangingPunct="1"/>
            <a:r>
              <a:rPr lang="ru-RU" sz="2000" b="0">
                <a:latin typeface="Courier New" pitchFamily="49" charset="0"/>
              </a:rPr>
              <a:t>AACGAGCAAACGTTTCCACTAC</a:t>
            </a:r>
            <a:endParaRPr lang="en-US" sz="2000" b="0">
              <a:latin typeface="Courier New" pitchFamily="49" charset="0"/>
            </a:endParaRPr>
          </a:p>
          <a:p>
            <a:pPr eaLnBrk="1" hangingPunct="1"/>
            <a:endParaRPr lang="en-US" sz="1200" b="0">
              <a:latin typeface="Courier New" pitchFamily="49" charset="0"/>
            </a:endParaRPr>
          </a:p>
          <a:p>
            <a:pPr eaLnBrk="1" hangingPunct="1"/>
            <a:r>
              <a:rPr lang="en-US" sz="2000" b="0">
                <a:latin typeface="Courier New" pitchFamily="49" charset="0"/>
              </a:rPr>
              <a:t>   </a:t>
            </a:r>
            <a:r>
              <a:rPr lang="en-US" sz="2000" b="0">
                <a:solidFill>
                  <a:srgbClr val="FF3300"/>
                </a:solidFill>
                <a:latin typeface="Courier New" pitchFamily="49" charset="0"/>
              </a:rPr>
              <a:t>AC</a:t>
            </a:r>
            <a:r>
              <a:rPr lang="ru-RU" sz="2000" b="0">
                <a:latin typeface="Courier New" pitchFamily="49" charset="0"/>
              </a:rPr>
              <a:t>GСAA</a:t>
            </a:r>
            <a:r>
              <a:rPr lang="en-US" sz="2000" b="0">
                <a:solidFill>
                  <a:srgbClr val="FF3300"/>
                </a:solidFill>
                <a:latin typeface="Courier New" pitchFamily="49" charset="0"/>
              </a:rPr>
              <a:t>A</a:t>
            </a:r>
            <a:r>
              <a:rPr lang="ru-RU" sz="2000" b="0">
                <a:latin typeface="Courier New" pitchFamily="49" charset="0"/>
              </a:rPr>
              <a:t>CG</a:t>
            </a:r>
            <a:r>
              <a:rPr lang="en-US" sz="2000" b="0">
                <a:solidFill>
                  <a:srgbClr val="FF3300"/>
                </a:solidFill>
                <a:latin typeface="Courier New" pitchFamily="49" charset="0"/>
              </a:rPr>
              <a:t>T</a:t>
            </a:r>
            <a:r>
              <a:rPr lang="ru-RU" sz="2000" b="0">
                <a:latin typeface="Courier New" pitchFamily="49" charset="0"/>
              </a:rPr>
              <a:t>TT</a:t>
            </a:r>
            <a:r>
              <a:rPr lang="en-US" sz="2000" b="0">
                <a:solidFill>
                  <a:srgbClr val="FF3300"/>
                </a:solidFill>
                <a:latin typeface="Courier New" pitchFamily="49" charset="0"/>
              </a:rPr>
              <a:t>T</a:t>
            </a:r>
            <a:r>
              <a:rPr lang="ru-RU" sz="2000" b="0">
                <a:latin typeface="Courier New" pitchFamily="49" charset="0"/>
              </a:rPr>
              <a:t>C</a:t>
            </a:r>
            <a:r>
              <a:rPr lang="en-US" sz="2000" b="0">
                <a:solidFill>
                  <a:srgbClr val="FF3300"/>
                </a:solidFill>
                <a:latin typeface="Courier New" pitchFamily="49" charset="0"/>
              </a:rPr>
              <a:t>G</a:t>
            </a:r>
            <a:r>
              <a:rPr lang="ru-RU" sz="2000" b="0">
                <a:latin typeface="Courier New" pitchFamily="49" charset="0"/>
              </a:rPr>
              <a:t>T</a:t>
            </a:r>
            <a:endParaRPr lang="en-US" sz="2000" b="0">
              <a:latin typeface="Courier New" pitchFamily="49" charset="0"/>
            </a:endParaRPr>
          </a:p>
          <a:p>
            <a:pPr eaLnBrk="1" hangingPunct="1"/>
            <a:endParaRPr lang="en-US" sz="1200" b="0">
              <a:latin typeface="Courier New" pitchFamily="49" charset="0"/>
            </a:endParaRPr>
          </a:p>
          <a:p>
            <a:pPr eaLnBrk="1" hangingPunct="1"/>
            <a:r>
              <a:rPr lang="en-US" sz="2000" b="0">
                <a:latin typeface="Courier New" pitchFamily="49" charset="0"/>
              </a:rPr>
              <a:t>   </a:t>
            </a:r>
            <a:r>
              <a:rPr lang="ru-RU" sz="2000" b="0">
                <a:latin typeface="Courier New" pitchFamily="49" charset="0"/>
              </a:rPr>
              <a:t>a</a:t>
            </a:r>
            <a:r>
              <a:rPr lang="ru-RU" sz="2000" b="0">
                <a:solidFill>
                  <a:srgbClr val="3333FF"/>
                </a:solidFill>
                <a:latin typeface="Courier New" pitchFamily="49" charset="0"/>
              </a:rPr>
              <a:t>m</a:t>
            </a:r>
            <a:r>
              <a:rPr lang="ru-RU" sz="2000">
                <a:latin typeface="Courier New" pitchFamily="49" charset="0"/>
              </a:rPr>
              <a:t>G</a:t>
            </a:r>
            <a:r>
              <a:rPr lang="ru-RU" sz="2000" b="0">
                <a:latin typeface="Courier New" pitchFamily="49" charset="0"/>
              </a:rPr>
              <a:t>С</a:t>
            </a:r>
            <a:r>
              <a:rPr lang="ru-RU" sz="2000">
                <a:latin typeface="Courier New" pitchFamily="49" charset="0"/>
              </a:rPr>
              <a:t>AA</a:t>
            </a:r>
            <a:r>
              <a:rPr lang="ru-RU" sz="2000" b="0">
                <a:latin typeface="Courier New" pitchFamily="49" charset="0"/>
              </a:rPr>
              <a:t>a</a:t>
            </a:r>
            <a:r>
              <a:rPr lang="ru-RU" sz="2000">
                <a:latin typeface="Courier New" pitchFamily="49" charset="0"/>
              </a:rPr>
              <a:t>CG</a:t>
            </a:r>
            <a:r>
              <a:rPr lang="ru-RU" sz="2000" b="0">
                <a:solidFill>
                  <a:srgbClr val="3333FF"/>
                </a:solidFill>
                <a:latin typeface="Courier New" pitchFamily="49" charset="0"/>
              </a:rPr>
              <a:t>k</a:t>
            </a:r>
            <a:r>
              <a:rPr lang="ru-RU" sz="2000" b="0">
                <a:latin typeface="Courier New" pitchFamily="49" charset="0"/>
              </a:rPr>
              <a:t>TT</a:t>
            </a:r>
            <a:r>
              <a:rPr lang="ru-RU" sz="2000" b="0">
                <a:solidFill>
                  <a:srgbClr val="3333FF"/>
                </a:solidFill>
                <a:latin typeface="Courier New" pitchFamily="49" charset="0"/>
              </a:rPr>
              <a:t>w</a:t>
            </a:r>
            <a:r>
              <a:rPr lang="ru-RU" sz="2000" b="0">
                <a:latin typeface="Courier New" pitchFamily="49" charset="0"/>
              </a:rPr>
              <a:t>C</a:t>
            </a:r>
            <a:r>
              <a:rPr lang="ru-RU" sz="2000" b="0">
                <a:solidFill>
                  <a:srgbClr val="3333FF"/>
                </a:solidFill>
                <a:latin typeface="Courier New" pitchFamily="49" charset="0"/>
              </a:rPr>
              <a:t>w</a:t>
            </a:r>
            <a:r>
              <a:rPr lang="ru-RU" sz="2000" b="0">
                <a:latin typeface="Courier New" pitchFamily="49" charset="0"/>
              </a:rPr>
              <a:t>T</a:t>
            </a:r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2590800" y="865188"/>
            <a:ext cx="4125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0"/>
              <a:t>Сайты связывания </a:t>
            </a:r>
            <a:r>
              <a:rPr lang="en-US" b="0"/>
              <a:t>PurR </a:t>
            </a:r>
            <a:r>
              <a:rPr lang="en-US" b="0" i="1"/>
              <a:t>E.</a:t>
            </a:r>
            <a:r>
              <a:rPr lang="en-US" sz="1200" b="0" i="1"/>
              <a:t> </a:t>
            </a:r>
            <a:r>
              <a:rPr lang="en-US" b="0" i="1"/>
              <a:t>coli</a:t>
            </a:r>
            <a:endParaRPr lang="ru-RU" b="0" i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743200" y="152400"/>
            <a:ext cx="35575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600">
                <a:solidFill>
                  <a:schemeClr val="tx2"/>
                </a:solidFill>
              </a:rPr>
              <a:t>Матрица частот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2590800" y="865188"/>
            <a:ext cx="4125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0"/>
              <a:t>Сайты связывания </a:t>
            </a:r>
            <a:r>
              <a:rPr lang="en-US" b="0"/>
              <a:t>PurR </a:t>
            </a:r>
            <a:r>
              <a:rPr lang="en-US" b="0" i="1"/>
              <a:t>E.</a:t>
            </a:r>
            <a:r>
              <a:rPr lang="en-US" sz="1200" b="0" i="1"/>
              <a:t> </a:t>
            </a:r>
            <a:r>
              <a:rPr lang="en-US" b="0" i="1"/>
              <a:t>coli</a:t>
            </a:r>
            <a:endParaRPr lang="ru-RU" b="0" i="1"/>
          </a:p>
        </p:txBody>
      </p:sp>
      <p:graphicFrame>
        <p:nvGraphicFramePr>
          <p:cNvPr id="5122" name="Object 8"/>
          <p:cNvGraphicFramePr>
            <a:graphicFrameLocks noChangeAspect="1"/>
          </p:cNvGraphicFramePr>
          <p:nvPr/>
        </p:nvGraphicFramePr>
        <p:xfrm>
          <a:off x="303213" y="1447800"/>
          <a:ext cx="8228012" cy="204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Лист" r:id="rId4" imgW="9153525" imgH="2276475" progId="Excel.Sheet.8">
                  <p:embed/>
                </p:oleObj>
              </mc:Choice>
              <mc:Fallback>
                <p:oleObj name="Лист" r:id="rId4" imgW="9153525" imgH="2276475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3" y="1447800"/>
                        <a:ext cx="8228012" cy="204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228600" y="38100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/>
              <a:t>Информационное содержание</a:t>
            </a:r>
            <a:r>
              <a:rPr lang="en-US" sz="1000"/>
              <a:t> </a:t>
            </a:r>
            <a:r>
              <a:rPr lang="en-US"/>
              <a:t>:</a:t>
            </a:r>
            <a:endParaRPr lang="ru-RU"/>
          </a:p>
        </p:txBody>
      </p:sp>
      <p:sp>
        <p:nvSpPr>
          <p:cNvPr id="5126" name="Rectangle 12"/>
          <p:cNvSpPr>
            <a:spLocks noChangeArrowheads="1"/>
          </p:cNvSpPr>
          <p:nvPr/>
        </p:nvSpPr>
        <p:spPr bwMode="auto">
          <a:xfrm>
            <a:off x="1752600" y="4343400"/>
            <a:ext cx="58674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i="1">
                <a:cs typeface="Times New Roman" pitchFamily="18" charset="0"/>
              </a:rPr>
              <a:t>I</a:t>
            </a:r>
            <a:r>
              <a:rPr lang="en-US" sz="3200" b="0" i="1">
                <a:cs typeface="Times New Roman" pitchFamily="18" charset="0"/>
              </a:rPr>
              <a:t> </a:t>
            </a:r>
            <a:r>
              <a:rPr lang="en-US" sz="3200" b="0">
                <a:cs typeface="Times New Roman" pitchFamily="18" charset="0"/>
              </a:rPr>
              <a:t>= </a:t>
            </a:r>
            <a:r>
              <a:rPr lang="en-US" sz="3200">
                <a:cs typeface="Times New Roman" pitchFamily="18" charset="0"/>
                <a:sym typeface="Symbol" pitchFamily="18" charset="2"/>
              </a:rPr>
              <a:t></a:t>
            </a:r>
            <a:r>
              <a:rPr lang="en-US" sz="3200" b="0" i="1" baseline="-30000">
                <a:cs typeface="Times New Roman" pitchFamily="18" charset="0"/>
              </a:rPr>
              <a:t>j </a:t>
            </a:r>
            <a:r>
              <a:rPr lang="en-US" sz="3200">
                <a:cs typeface="Times New Roman" pitchFamily="18" charset="0"/>
                <a:sym typeface="Symbol" pitchFamily="18" charset="2"/>
              </a:rPr>
              <a:t></a:t>
            </a:r>
            <a:r>
              <a:rPr lang="en-US" sz="3200" b="0" i="1" baseline="-30000">
                <a:cs typeface="Times New Roman" pitchFamily="18" charset="0"/>
              </a:rPr>
              <a:t>b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f</a:t>
            </a:r>
            <a:r>
              <a:rPr lang="en-US" sz="2000" b="0" i="1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b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,</a:t>
            </a:r>
            <a:r>
              <a:rPr lang="en-US" sz="18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j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)</a:t>
            </a:r>
            <a:r>
              <a:rPr lang="en-US" sz="14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log [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f</a:t>
            </a:r>
            <a:r>
              <a:rPr lang="en-US" sz="1600" b="0" i="1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b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,</a:t>
            </a:r>
            <a:r>
              <a:rPr lang="en-US" sz="18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j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)</a:t>
            </a:r>
            <a:r>
              <a:rPr lang="en-US" sz="18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/</a:t>
            </a:r>
            <a:r>
              <a:rPr lang="en-US" sz="18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p</a:t>
            </a:r>
            <a:r>
              <a:rPr lang="en-US" sz="18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b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)]</a:t>
            </a:r>
            <a:r>
              <a:rPr lang="ru-RU" sz="3200" b="0">
                <a:sym typeface="Symbol" pitchFamily="18" charset="2"/>
              </a:rPr>
              <a:t> </a:t>
            </a:r>
            <a:endParaRPr lang="en-US" sz="3200" b="0">
              <a:sym typeface="Symbol" pitchFamily="18" charset="2"/>
            </a:endParaRPr>
          </a:p>
          <a:p>
            <a:endParaRPr lang="ru-RU" sz="2000" b="0">
              <a:sym typeface="Symbol" pitchFamily="18" charset="2"/>
            </a:endParaRPr>
          </a:p>
        </p:txBody>
      </p:sp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1508125" y="5319713"/>
            <a:ext cx="553085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0" i="1">
                <a:cs typeface="Times New Roman" pitchFamily="18" charset="0"/>
                <a:sym typeface="Symbol" pitchFamily="18" charset="2"/>
              </a:rPr>
              <a:t>f</a:t>
            </a:r>
            <a:r>
              <a:rPr lang="en-US" sz="2000" b="0" i="1">
                <a:cs typeface="Times New Roman" pitchFamily="18" charset="0"/>
                <a:sym typeface="Symbol" pitchFamily="18" charset="2"/>
              </a:rPr>
              <a:t> </a:t>
            </a:r>
            <a:r>
              <a:rPr lang="en-US" b="0">
                <a:cs typeface="Times New Roman" pitchFamily="18" charset="0"/>
                <a:sym typeface="Symbol" pitchFamily="18" charset="2"/>
              </a:rPr>
              <a:t>(</a:t>
            </a:r>
            <a:r>
              <a:rPr lang="en-US" b="0" i="1">
                <a:cs typeface="Times New Roman" pitchFamily="18" charset="0"/>
                <a:sym typeface="Symbol" pitchFamily="18" charset="2"/>
              </a:rPr>
              <a:t>b</a:t>
            </a:r>
            <a:r>
              <a:rPr lang="en-US" b="0">
                <a:cs typeface="Times New Roman" pitchFamily="18" charset="0"/>
                <a:sym typeface="Symbol" pitchFamily="18" charset="2"/>
              </a:rPr>
              <a:t>,</a:t>
            </a:r>
            <a:r>
              <a:rPr lang="en-US" sz="18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b="0" i="1">
                <a:cs typeface="Times New Roman" pitchFamily="18" charset="0"/>
                <a:sym typeface="Symbol" pitchFamily="18" charset="2"/>
              </a:rPr>
              <a:t>j</a:t>
            </a:r>
            <a:r>
              <a:rPr lang="en-US" b="0">
                <a:cs typeface="Times New Roman" pitchFamily="18" charset="0"/>
                <a:sym typeface="Symbol" pitchFamily="18" charset="2"/>
              </a:rPr>
              <a:t>) – </a:t>
            </a:r>
            <a:r>
              <a:rPr lang="ru-RU" b="0">
                <a:sym typeface="Symbol" pitchFamily="18" charset="2"/>
              </a:rPr>
              <a:t>частота нуклеотида </a:t>
            </a:r>
            <a:r>
              <a:rPr lang="en-US" b="0" i="1">
                <a:sym typeface="Symbol" pitchFamily="18" charset="2"/>
              </a:rPr>
              <a:t>b</a:t>
            </a:r>
            <a:r>
              <a:rPr lang="en-US" b="0">
                <a:sym typeface="Symbol" pitchFamily="18" charset="2"/>
              </a:rPr>
              <a:t> </a:t>
            </a:r>
            <a:r>
              <a:rPr lang="ru-RU" b="0">
                <a:sym typeface="Symbol" pitchFamily="18" charset="2"/>
              </a:rPr>
              <a:t>в позиции </a:t>
            </a:r>
            <a:r>
              <a:rPr lang="en-US" b="0" i="1">
                <a:sym typeface="Symbol" pitchFamily="18" charset="2"/>
              </a:rPr>
              <a:t>j</a:t>
            </a:r>
          </a:p>
          <a:p>
            <a:pPr eaLnBrk="1" hangingPunct="1"/>
            <a:endParaRPr lang="en-US" sz="1200" b="0">
              <a:sym typeface="Symbol" pitchFamily="18" charset="2"/>
            </a:endParaRPr>
          </a:p>
          <a:p>
            <a:pPr eaLnBrk="1" hangingPunct="1"/>
            <a:r>
              <a:rPr lang="en-US" b="0" i="1">
                <a:sym typeface="Symbol" pitchFamily="18" charset="2"/>
              </a:rPr>
              <a:t>p (b)</a:t>
            </a:r>
            <a:r>
              <a:rPr lang="en-US" b="0">
                <a:sym typeface="Symbol" pitchFamily="18" charset="2"/>
              </a:rPr>
              <a:t> – </a:t>
            </a:r>
            <a:r>
              <a:rPr lang="ru-RU" b="0">
                <a:sym typeface="Symbol" pitchFamily="18" charset="2"/>
              </a:rPr>
              <a:t>частота нуклеотида в геноме</a:t>
            </a:r>
          </a:p>
        </p:txBody>
      </p:sp>
      <p:sp>
        <p:nvSpPr>
          <p:cNvPr id="5128" name="Text Box 14"/>
          <p:cNvSpPr txBox="1">
            <a:spLocks noChangeArrowheads="1"/>
          </p:cNvSpPr>
          <p:nvPr/>
        </p:nvSpPr>
        <p:spPr bwMode="auto">
          <a:xfrm>
            <a:off x="762000" y="5321300"/>
            <a:ext cx="600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0"/>
              <a:t>где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1981200" y="152400"/>
            <a:ext cx="51387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600">
                <a:solidFill>
                  <a:schemeClr val="tx2"/>
                </a:solidFill>
              </a:rPr>
              <a:t>Диаграмма Лого (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3600">
                <a:solidFill>
                  <a:schemeClr val="tx2"/>
                </a:solidFill>
              </a:rPr>
              <a:t>Logo</a:t>
            </a:r>
            <a:r>
              <a:rPr lang="en-US" sz="1200">
                <a:solidFill>
                  <a:schemeClr val="tx2"/>
                </a:solidFill>
              </a:rPr>
              <a:t> </a:t>
            </a:r>
            <a:r>
              <a:rPr lang="en-US" sz="3600">
                <a:solidFill>
                  <a:schemeClr val="tx2"/>
                </a:solidFill>
              </a:rPr>
              <a:t>)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2590800" y="1143000"/>
            <a:ext cx="4125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0"/>
              <a:t>Сайты связывания </a:t>
            </a:r>
            <a:r>
              <a:rPr lang="en-US" b="0"/>
              <a:t>PurR </a:t>
            </a:r>
            <a:r>
              <a:rPr lang="en-US" b="0" i="1"/>
              <a:t>E.</a:t>
            </a:r>
            <a:r>
              <a:rPr lang="en-US" sz="1200" b="0" i="1"/>
              <a:t> </a:t>
            </a:r>
            <a:r>
              <a:rPr lang="en-US" b="0" i="1"/>
              <a:t>coli</a:t>
            </a:r>
            <a:endParaRPr lang="ru-RU" b="0" i="1"/>
          </a:p>
        </p:txBody>
      </p:sp>
      <p:pic>
        <p:nvPicPr>
          <p:cNvPr id="29700" name="Picture 6" descr="D:\Ravcheyev\Work\Learning\Gelfand\2-й курс - 2007-08 (Гены и сайты)\Лекции\Materials\Logo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83058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1752600" y="2392363"/>
            <a:ext cx="58674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i="1">
                <a:cs typeface="Times New Roman" pitchFamily="18" charset="0"/>
              </a:rPr>
              <a:t>I</a:t>
            </a:r>
            <a:r>
              <a:rPr lang="en-US" sz="3200" b="0" i="1">
                <a:cs typeface="Times New Roman" pitchFamily="18" charset="0"/>
              </a:rPr>
              <a:t> </a:t>
            </a:r>
            <a:r>
              <a:rPr lang="en-US" sz="3200" b="0">
                <a:cs typeface="Times New Roman" pitchFamily="18" charset="0"/>
              </a:rPr>
              <a:t>= </a:t>
            </a:r>
            <a:r>
              <a:rPr lang="en-US" sz="3200">
                <a:cs typeface="Times New Roman" pitchFamily="18" charset="0"/>
                <a:sym typeface="Symbol" pitchFamily="18" charset="2"/>
              </a:rPr>
              <a:t></a:t>
            </a:r>
            <a:r>
              <a:rPr lang="en-US" sz="3200" b="0" i="1" baseline="-30000">
                <a:cs typeface="Times New Roman" pitchFamily="18" charset="0"/>
              </a:rPr>
              <a:t>j </a:t>
            </a:r>
            <a:r>
              <a:rPr lang="en-US" sz="3200">
                <a:cs typeface="Times New Roman" pitchFamily="18" charset="0"/>
                <a:sym typeface="Symbol" pitchFamily="18" charset="2"/>
              </a:rPr>
              <a:t></a:t>
            </a:r>
            <a:r>
              <a:rPr lang="en-US" sz="3200" b="0" i="1" baseline="-30000">
                <a:cs typeface="Times New Roman" pitchFamily="18" charset="0"/>
              </a:rPr>
              <a:t>b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f</a:t>
            </a:r>
            <a:r>
              <a:rPr lang="en-US" sz="2000" b="0" i="1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b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,</a:t>
            </a:r>
            <a:r>
              <a:rPr lang="en-US" sz="18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j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)</a:t>
            </a:r>
            <a:r>
              <a:rPr lang="en-US" sz="14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log [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f</a:t>
            </a:r>
            <a:r>
              <a:rPr lang="en-US" sz="1600" b="0" i="1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b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,</a:t>
            </a:r>
            <a:r>
              <a:rPr lang="en-US" sz="18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j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)</a:t>
            </a:r>
            <a:r>
              <a:rPr lang="en-US" sz="18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/</a:t>
            </a:r>
            <a:r>
              <a:rPr lang="en-US" sz="18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p</a:t>
            </a:r>
            <a:r>
              <a:rPr lang="en-US" sz="18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b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)]</a:t>
            </a:r>
            <a:r>
              <a:rPr lang="ru-RU" sz="3200" b="0">
                <a:sym typeface="Symbol" pitchFamily="18" charset="2"/>
              </a:rPr>
              <a:t> </a:t>
            </a:r>
            <a:endParaRPr lang="en-US" sz="3200" b="0">
              <a:sym typeface="Symbol" pitchFamily="18" charset="2"/>
            </a:endParaRPr>
          </a:p>
          <a:p>
            <a:endParaRPr lang="ru-RU" sz="2000" b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230313" y="152400"/>
            <a:ext cx="65833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600">
                <a:solidFill>
                  <a:schemeClr val="tx2"/>
                </a:solidFill>
              </a:rPr>
              <a:t>Позиционная весовая матрица</a:t>
            </a:r>
          </a:p>
          <a:p>
            <a:pPr algn="ctr" eaLnBrk="1" hangingPunct="1"/>
            <a:r>
              <a:rPr lang="ru-RU" sz="3600">
                <a:solidFill>
                  <a:schemeClr val="tx2"/>
                </a:solidFill>
              </a:rPr>
              <a:t>(профиль</a:t>
            </a:r>
            <a:r>
              <a:rPr lang="ru-RU" sz="1400">
                <a:solidFill>
                  <a:schemeClr val="tx2"/>
                </a:solidFill>
              </a:rPr>
              <a:t> </a:t>
            </a:r>
            <a:r>
              <a:rPr lang="ru-RU" sz="3600">
                <a:solidFill>
                  <a:schemeClr val="tx2"/>
                </a:solidFill>
              </a:rPr>
              <a:t>)</a:t>
            </a:r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303213" y="1528763"/>
          <a:ext cx="8228012" cy="204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Лист" r:id="rId4" imgW="9153525" imgH="2276475" progId="Excel.Sheet.8">
                  <p:embed/>
                </p:oleObj>
              </mc:Choice>
              <mc:Fallback>
                <p:oleObj name="Лист" r:id="rId4" imgW="9153525" imgH="2276475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3" y="1528763"/>
                        <a:ext cx="8228012" cy="204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7"/>
          <p:cNvGraphicFramePr>
            <a:graphicFrameLocks noChangeAspect="1"/>
          </p:cNvGraphicFramePr>
          <p:nvPr/>
        </p:nvGraphicFramePr>
        <p:xfrm>
          <a:off x="304800" y="4929188"/>
          <a:ext cx="8229600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Лист" r:id="rId6" imgW="9153906" imgH="1552956" progId="Excel.Sheet.8">
                  <p:embed/>
                </p:oleObj>
              </mc:Choice>
              <mc:Fallback>
                <p:oleObj name="Лист" r:id="rId6" imgW="9153906" imgH="1552956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929188"/>
                        <a:ext cx="8229600" cy="1395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457200" y="3886200"/>
            <a:ext cx="830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i="1"/>
              <a:t>W</a:t>
            </a:r>
            <a:r>
              <a:rPr lang="en-US" sz="1200" i="1"/>
              <a:t> </a:t>
            </a:r>
            <a:r>
              <a:rPr lang="en-US" sz="3200" b="0"/>
              <a:t>(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b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,</a:t>
            </a:r>
            <a:r>
              <a:rPr lang="en-US" sz="18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j</a:t>
            </a:r>
            <a:r>
              <a:rPr lang="en-US" sz="3200" b="0"/>
              <a:t>)</a:t>
            </a:r>
            <a:r>
              <a:rPr lang="en-US" sz="3200" b="0" i="1">
                <a:cs typeface="Times New Roman" pitchFamily="18" charset="0"/>
              </a:rPr>
              <a:t> </a:t>
            </a:r>
            <a:r>
              <a:rPr lang="en-US" sz="3200" b="0">
                <a:cs typeface="Times New Roman" pitchFamily="18" charset="0"/>
              </a:rPr>
              <a:t>= 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ln [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N</a:t>
            </a:r>
            <a:r>
              <a:rPr lang="en-US" sz="1600" b="0" i="1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b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,</a:t>
            </a:r>
            <a:r>
              <a:rPr lang="en-US" sz="18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j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)+0,5] – 0,25 </a:t>
            </a:r>
            <a:r>
              <a:rPr lang="en-US" sz="3200">
                <a:cs typeface="Times New Roman" pitchFamily="18" charset="0"/>
                <a:sym typeface="Symbol" pitchFamily="18" charset="2"/>
              </a:rPr>
              <a:t></a:t>
            </a:r>
            <a:r>
              <a:rPr lang="en-US" sz="3200" b="0" i="1" baseline="-30000">
                <a:cs typeface="Times New Roman" pitchFamily="18" charset="0"/>
              </a:rPr>
              <a:t>i 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ln [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N</a:t>
            </a:r>
            <a:r>
              <a:rPr lang="en-US" sz="1600" b="0" i="1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i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,</a:t>
            </a:r>
            <a:r>
              <a:rPr lang="en-US" sz="18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j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)+0,5]</a:t>
            </a:r>
            <a:endParaRPr lang="ru-RU" sz="2000" b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304800" y="1728788"/>
          <a:ext cx="8229600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Лист" r:id="rId4" imgW="9153754" imgH="1552773" progId="Excel.Sheet.8">
                  <p:embed/>
                </p:oleObj>
              </mc:Choice>
              <mc:Fallback>
                <p:oleObj name="Лист" r:id="rId4" imgW="9153754" imgH="1552773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28788"/>
                        <a:ext cx="8229600" cy="1395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1230313" y="152400"/>
            <a:ext cx="65833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600">
                <a:solidFill>
                  <a:schemeClr val="tx2"/>
                </a:solidFill>
              </a:rPr>
              <a:t>Позиционная весовая матрица</a:t>
            </a:r>
          </a:p>
          <a:p>
            <a:pPr algn="ctr" eaLnBrk="1" hangingPunct="1"/>
            <a:r>
              <a:rPr lang="ru-RU" sz="3600">
                <a:solidFill>
                  <a:schemeClr val="tx2"/>
                </a:solidFill>
              </a:rPr>
              <a:t>(профиль</a:t>
            </a:r>
            <a:r>
              <a:rPr lang="ru-RU" sz="1400">
                <a:solidFill>
                  <a:schemeClr val="tx2"/>
                </a:solidFill>
              </a:rPr>
              <a:t> </a:t>
            </a:r>
            <a:r>
              <a:rPr lang="ru-RU" sz="360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657600" y="3429000"/>
            <a:ext cx="5257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4650" indent="-374650" eaLnBrk="0" hangingPunct="0">
              <a:tabLst>
                <a:tab pos="484188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484188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484188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484188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484188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4188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4188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4188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4188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ru-RU" b="0"/>
              <a:t>Термодинамическая мотивировка</a:t>
            </a:r>
            <a:r>
              <a:rPr lang="en-US" sz="1000" b="0"/>
              <a:t> </a:t>
            </a:r>
            <a:r>
              <a:rPr lang="en-US" b="0"/>
              <a:t>: </a:t>
            </a:r>
            <a:r>
              <a:rPr lang="ru-RU" b="0"/>
              <a:t>свободная энергия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4152900" y="4724400"/>
            <a:ext cx="4533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/>
              <a:t>Предположение</a:t>
            </a:r>
            <a:r>
              <a:rPr lang="ru-RU" sz="800"/>
              <a:t> </a:t>
            </a:r>
            <a:r>
              <a:rPr lang="ru-RU"/>
              <a:t>:</a:t>
            </a:r>
            <a:endParaRPr lang="ru-RU" b="0"/>
          </a:p>
          <a:p>
            <a:pPr eaLnBrk="1" hangingPunct="1"/>
            <a:r>
              <a:rPr lang="ru-RU" b="0"/>
              <a:t>независимость соседних позиций</a:t>
            </a:r>
          </a:p>
        </p:txBody>
      </p:sp>
      <p:graphicFrame>
        <p:nvGraphicFramePr>
          <p:cNvPr id="7171" name="Object 9"/>
          <p:cNvGraphicFramePr>
            <a:graphicFrameLocks noChangeAspect="1"/>
          </p:cNvGraphicFramePr>
          <p:nvPr/>
        </p:nvGraphicFramePr>
        <p:xfrm>
          <a:off x="381000" y="3341688"/>
          <a:ext cx="3124200" cy="312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Рисунок" r:id="rId6" imgW="2409840" imgH="3848040" progId="Imaging.Document">
                  <p:embed/>
                </p:oleObj>
              </mc:Choice>
              <mc:Fallback>
                <p:oleObj name="Рисунок" r:id="rId6" imgW="2409840" imgH="3848040" progId="Imaging.Document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8710" b="18710"/>
                      <a:stretch>
                        <a:fillRect/>
                      </a:stretch>
                    </p:blipFill>
                    <p:spPr bwMode="auto">
                      <a:xfrm>
                        <a:off x="381000" y="3341688"/>
                        <a:ext cx="3124200" cy="312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350696" cy="1143000"/>
          </a:xfrm>
        </p:spPr>
        <p:txBody>
          <a:bodyPr/>
          <a:lstStyle/>
          <a:p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ChIP-Seq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экспериментальное определение сайтов связывания белков и ДНК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2587282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298450" y="152400"/>
            <a:ext cx="8450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600">
                <a:solidFill>
                  <a:schemeClr val="tx2"/>
                </a:solidFill>
              </a:rPr>
              <a:t>Сравнение частотной и весовой матриц</a:t>
            </a:r>
          </a:p>
        </p:txBody>
      </p:sp>
      <p:sp>
        <p:nvSpPr>
          <p:cNvPr id="81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  <a:latin typeface="Arial Cyr" charset="-52"/>
              </a:rPr>
              <a:t> </a:t>
            </a:r>
            <a:endParaRPr lang="ru-RU" smtClean="0"/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2667000" y="1295400"/>
          <a:ext cx="366712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Лист" r:id="rId4" imgW="3667506" imgH="1676781" progId="Excel.Sheet.8">
                  <p:embed/>
                </p:oleObj>
              </mc:Choice>
              <mc:Fallback>
                <p:oleObj name="Лист" r:id="rId4" imgW="3667506" imgH="1676781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295400"/>
                        <a:ext cx="3667125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7"/>
          <p:cNvGraphicFramePr>
            <a:graphicFrameLocks noChangeAspect="1"/>
          </p:cNvGraphicFramePr>
          <p:nvPr/>
        </p:nvGraphicFramePr>
        <p:xfrm>
          <a:off x="457200" y="4210050"/>
          <a:ext cx="2943225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Лист" r:id="rId6" imgW="2943606" imgH="1657731" progId="Excel.Sheet.8">
                  <p:embed/>
                </p:oleObj>
              </mc:Choice>
              <mc:Fallback>
                <p:oleObj name="Лист" r:id="rId6" imgW="2943606" imgH="1657731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10050"/>
                        <a:ext cx="2943225" cy="165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1676400" y="3657600"/>
            <a:ext cx="138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/>
              <a:t>Частоты</a:t>
            </a:r>
          </a:p>
        </p:txBody>
      </p:sp>
      <p:graphicFrame>
        <p:nvGraphicFramePr>
          <p:cNvPr id="8196" name="Object 9"/>
          <p:cNvGraphicFramePr>
            <a:graphicFrameLocks noChangeAspect="1"/>
          </p:cNvGraphicFramePr>
          <p:nvPr/>
        </p:nvGraphicFramePr>
        <p:xfrm>
          <a:off x="4581525" y="4191000"/>
          <a:ext cx="3800475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Лист" r:id="rId8" imgW="3800856" imgH="1695831" progId="Excel.Sheet.8">
                  <p:embed/>
                </p:oleObj>
              </mc:Choice>
              <mc:Fallback>
                <p:oleObj name="Лист" r:id="rId8" imgW="3800856" imgH="1695831" progId="Excel.Shee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525" y="4191000"/>
                        <a:ext cx="3800475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6553200" y="3657600"/>
            <a:ext cx="80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/>
              <a:t>Веса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6"/>
          <p:cNvSpPr txBox="1">
            <a:spLocks noChangeArrowheads="1"/>
          </p:cNvSpPr>
          <p:nvPr/>
        </p:nvSpPr>
        <p:spPr bwMode="auto">
          <a:xfrm>
            <a:off x="381000" y="1143000"/>
            <a:ext cx="7239000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76250" indent="-4762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95250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Char char="v"/>
            </a:pPr>
            <a:r>
              <a:rPr lang="ru-RU" sz="2800" b="0"/>
              <a:t>Начало: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ru-RU" sz="2800" b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Char char="v"/>
            </a:pPr>
            <a:endParaRPr lang="ru-RU" sz="2800" b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Char char="v"/>
            </a:pPr>
            <a:endParaRPr lang="ru-RU" sz="2800" b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Char char="v"/>
            </a:pPr>
            <a:endParaRPr lang="ru-RU" sz="2800" b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Char char="v"/>
            </a:pPr>
            <a:endParaRPr lang="ru-RU" sz="1200" b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Char char="v"/>
            </a:pPr>
            <a:r>
              <a:rPr lang="ru-RU" sz="2800" b="0"/>
              <a:t>Исправление ошибок</a:t>
            </a:r>
            <a:endParaRPr lang="en-US" sz="2800" b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Char char="v"/>
            </a:pPr>
            <a:endParaRPr lang="ru-RU" sz="1200" b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Char char="v"/>
            </a:pPr>
            <a:r>
              <a:rPr lang="ru-RU" sz="2800" b="0"/>
              <a:t>Проверка литературных данных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Char char="v"/>
            </a:pPr>
            <a:endParaRPr lang="ru-RU" sz="2800" b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Char char="v"/>
            </a:pPr>
            <a:endParaRPr lang="ru-RU" sz="1200" b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Char char="v"/>
            </a:pPr>
            <a:r>
              <a:rPr lang="ru-RU" sz="2800" b="0"/>
              <a:t>Удаление дубликатов</a:t>
            </a:r>
          </a:p>
          <a:p>
            <a:pPr eaLnBrk="1" hangingPunct="1"/>
            <a:endParaRPr lang="ru-RU" b="0"/>
          </a:p>
        </p:txBody>
      </p: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2139950" y="228600"/>
            <a:ext cx="4794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600">
                <a:solidFill>
                  <a:schemeClr val="tx2"/>
                </a:solidFill>
              </a:rPr>
              <a:t>Составление выборки</a:t>
            </a:r>
          </a:p>
        </p:txBody>
      </p:sp>
      <p:sp>
        <p:nvSpPr>
          <p:cNvPr id="30724" name="Text Box 10"/>
          <p:cNvSpPr txBox="1">
            <a:spLocks noChangeArrowheads="1"/>
          </p:cNvSpPr>
          <p:nvPr/>
        </p:nvSpPr>
        <p:spPr bwMode="auto">
          <a:xfrm>
            <a:off x="990600" y="1676400"/>
            <a:ext cx="7696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9400" indent="-2794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ru-RU" b="0"/>
              <a:t>GenBank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600" b="0"/>
          </a:p>
          <a:p>
            <a:pPr eaLnBrk="1" hangingPunct="1">
              <a:buFont typeface="Wingdings" pitchFamily="2" charset="2"/>
              <a:buChar char="§"/>
            </a:pPr>
            <a:r>
              <a:rPr lang="ru-RU" b="0"/>
              <a:t>специализированные банки данных (</a:t>
            </a:r>
            <a:r>
              <a:rPr lang="en-US" b="0"/>
              <a:t>EcoCyc, RegDB</a:t>
            </a:r>
            <a:r>
              <a:rPr lang="ru-RU" b="0"/>
              <a:t>)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600" b="0"/>
          </a:p>
          <a:p>
            <a:pPr eaLnBrk="1" hangingPunct="1">
              <a:buFont typeface="Wingdings" pitchFamily="2" charset="2"/>
              <a:buChar char="§"/>
            </a:pPr>
            <a:r>
              <a:rPr lang="ru-RU" b="0"/>
              <a:t>литература (обзоры)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600" b="0"/>
          </a:p>
          <a:p>
            <a:pPr eaLnBrk="1" hangingPunct="1">
              <a:buFont typeface="Wingdings" pitchFamily="2" charset="2"/>
              <a:buChar char="§"/>
            </a:pPr>
            <a:r>
              <a:rPr lang="ru-RU" b="0"/>
              <a:t>литература (оригинальные статьи)</a:t>
            </a:r>
          </a:p>
        </p:txBody>
      </p:sp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933450" y="4953000"/>
            <a:ext cx="325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9400" indent="-2794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ru-RU" b="0"/>
              <a:t>предсказанные сайты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381000" y="1143000"/>
            <a:ext cx="8382000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76250" indent="-4762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Char char="v"/>
            </a:pPr>
            <a:r>
              <a:rPr lang="ru-RU" sz="2800" b="0"/>
              <a:t>Первоначальное выравнивание по биологическим признакам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Char char="v"/>
            </a:pPr>
            <a:endParaRPr lang="ru-RU" sz="2800" b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Char char="v"/>
            </a:pPr>
            <a:endParaRPr lang="ru-RU" sz="2800" b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Char char="v"/>
            </a:pPr>
            <a:endParaRPr lang="ru-RU" sz="2800" b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Char char="v"/>
            </a:pPr>
            <a:endParaRPr lang="ru-RU" sz="1200" b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Char char="v"/>
            </a:pPr>
            <a:r>
              <a:rPr lang="ru-RU" sz="2800" b="0"/>
              <a:t>Выделение сигнала в скользящем окне</a:t>
            </a:r>
            <a:endParaRPr lang="en-US" sz="2800" b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Char char="v"/>
            </a:pPr>
            <a:endParaRPr lang="ru-RU" sz="1200" b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Char char="v"/>
            </a:pPr>
            <a:r>
              <a:rPr lang="ru-RU" sz="2800" b="0"/>
              <a:t>Перевыраванивание</a:t>
            </a:r>
            <a:endParaRPr lang="en-US" sz="2800" b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Char char="v"/>
            </a:pPr>
            <a:endParaRPr lang="ru-RU" sz="1200" b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Char char="v"/>
            </a:pPr>
            <a:r>
              <a:rPr lang="ru-RU" sz="2800" b="0"/>
              <a:t>и т.д. пока не сойдётся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2436813" y="228600"/>
            <a:ext cx="426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600">
                <a:solidFill>
                  <a:schemeClr val="tx2"/>
                </a:solidFill>
              </a:rPr>
              <a:t>Перевыравнивание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1066800" y="2073275"/>
            <a:ext cx="73152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9400" indent="-2794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ru-RU" b="0"/>
              <a:t>промоторы</a:t>
            </a:r>
            <a:r>
              <a:rPr lang="ru-RU" sz="800" b="0"/>
              <a:t> </a:t>
            </a:r>
            <a:r>
              <a:rPr lang="ru-RU" b="0"/>
              <a:t>: старт транскрипции</a:t>
            </a:r>
          </a:p>
          <a:p>
            <a:pPr eaLnBrk="1" hangingPunct="1">
              <a:buFont typeface="Wingdings" pitchFamily="2" charset="2"/>
              <a:buChar char="§"/>
            </a:pPr>
            <a:endParaRPr lang="ru-RU" sz="800" b="0"/>
          </a:p>
          <a:p>
            <a:pPr eaLnBrk="1" hangingPunct="1">
              <a:buFont typeface="Wingdings" pitchFamily="2" charset="2"/>
              <a:buChar char="§"/>
            </a:pPr>
            <a:r>
              <a:rPr lang="ru-RU" b="0"/>
              <a:t>участки связывания рибосом</a:t>
            </a:r>
            <a:r>
              <a:rPr lang="ru-RU" sz="800" b="0"/>
              <a:t> </a:t>
            </a:r>
            <a:r>
              <a:rPr lang="ru-RU" b="0"/>
              <a:t>: стартовый кодон</a:t>
            </a:r>
          </a:p>
          <a:p>
            <a:pPr eaLnBrk="1" hangingPunct="1">
              <a:buFont typeface="Wingdings" pitchFamily="2" charset="2"/>
              <a:buChar char="§"/>
            </a:pPr>
            <a:endParaRPr lang="ru-RU" sz="800" b="0"/>
          </a:p>
          <a:p>
            <a:pPr eaLnBrk="1" hangingPunct="1">
              <a:buFont typeface="Wingdings" pitchFamily="2" charset="2"/>
              <a:buChar char="§"/>
            </a:pPr>
            <a:r>
              <a:rPr lang="ru-RU" b="0"/>
              <a:t>сайты сплайсинга</a:t>
            </a:r>
            <a:r>
              <a:rPr lang="ru-RU" sz="800" b="0"/>
              <a:t> </a:t>
            </a:r>
            <a:r>
              <a:rPr lang="ru-RU" b="0"/>
              <a:t>: экзон-интронные границы</a:t>
            </a:r>
            <a:endParaRPr lang="en-US" b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6"/>
          <p:cNvSpPr txBox="1">
            <a:spLocks noChangeArrowheads="1"/>
          </p:cNvSpPr>
          <p:nvPr/>
        </p:nvSpPr>
        <p:spPr bwMode="auto">
          <a:xfrm>
            <a:off x="1676400" y="381000"/>
            <a:ext cx="5468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200">
                <a:solidFill>
                  <a:schemeClr val="tx2"/>
                </a:solidFill>
              </a:rPr>
              <a:t>Начала генов </a:t>
            </a:r>
            <a:r>
              <a:rPr lang="ru-RU" sz="3200" i="1">
                <a:solidFill>
                  <a:schemeClr val="tx2"/>
                </a:solidFill>
              </a:rPr>
              <a:t>Bacillus subtilis</a:t>
            </a:r>
          </a:p>
        </p:txBody>
      </p:sp>
      <p:pic>
        <p:nvPicPr>
          <p:cNvPr id="32771" name="Picture 11" descr="C:\Work\Learning\Gelfand\2-й курс - 2007-08 (Гены и сайты)\Лекции\Materials\ReAlign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53816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 descr="C:\Work\Learning\Gelfand\2-й курс - 2007-08 (Гены и сайты)\Лекции\Materials\ReAlign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5505450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8" descr="C:\Work\Learning\Gelfand\2-й курс - 2007-08 (Гены и сайты)\Лекции\Materials\ReAlign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457200"/>
            <a:ext cx="6192837" cy="588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381000" y="152400"/>
            <a:ext cx="838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200">
                <a:solidFill>
                  <a:schemeClr val="tx2"/>
                </a:solidFill>
              </a:rPr>
              <a:t>Позиционное информационное содержание до и после перевыравнивания</a:t>
            </a:r>
          </a:p>
        </p:txBody>
      </p:sp>
      <p:pic>
        <p:nvPicPr>
          <p:cNvPr id="35843" name="Picture 5" descr="D:\Ravcheyev\Work\Learning\Gelfand\2-й курс - 2007-08 (Гены и сайты)\Лекции\Materials\ReAlign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90700"/>
            <a:ext cx="69342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3810000" y="3276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800">
                <a:solidFill>
                  <a:srgbClr val="000066"/>
                </a:solidFill>
              </a:rPr>
              <a:t>после</a:t>
            </a:r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6900863" y="4038600"/>
            <a:ext cx="414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800">
                <a:solidFill>
                  <a:srgbClr val="5F5F5F"/>
                </a:solidFill>
              </a:rPr>
              <a:t>до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2073275" y="242888"/>
            <a:ext cx="501332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600">
                <a:solidFill>
                  <a:schemeClr val="tx2"/>
                </a:solidFill>
              </a:rPr>
              <a:t>Оптимизация</a:t>
            </a:r>
            <a:endParaRPr lang="en-US" sz="3600">
              <a:solidFill>
                <a:schemeClr val="tx2"/>
              </a:solidFill>
            </a:endParaRPr>
          </a:p>
          <a:p>
            <a:pPr algn="ctr" eaLnBrk="1" hangingPunct="1"/>
            <a:r>
              <a:rPr lang="en-US" sz="3200">
                <a:solidFill>
                  <a:schemeClr val="tx2"/>
                </a:solidFill>
              </a:rPr>
              <a:t>Expectation - Maximization</a:t>
            </a:r>
            <a:endParaRPr lang="ru-RU" sz="3200">
              <a:solidFill>
                <a:schemeClr val="tx2"/>
              </a:solidFill>
            </a:endParaRP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457200" y="1600200"/>
            <a:ext cx="83058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SzPct val="90000"/>
              <a:buFont typeface="Wingdings" pitchFamily="2" charset="2"/>
              <a:buChar char="v"/>
            </a:pPr>
            <a:r>
              <a:rPr lang="ru-RU" sz="2800"/>
              <a:t>Породим начальное множество профилей</a:t>
            </a:r>
            <a:r>
              <a:rPr lang="en-US" sz="2800" b="0"/>
              <a:t> </a:t>
            </a:r>
            <a:r>
              <a:rPr lang="en-US" b="0"/>
              <a:t>(</a:t>
            </a:r>
            <a:r>
              <a:rPr lang="ru-RU" b="0"/>
              <a:t>например, каждый из имеющихся</a:t>
            </a:r>
            <a:r>
              <a:rPr lang="en-US" b="0"/>
              <a:t> </a:t>
            </a:r>
            <a:r>
              <a:rPr lang="en-US" b="0" i="1"/>
              <a:t>k</a:t>
            </a:r>
            <a:r>
              <a:rPr lang="en-US" b="0"/>
              <a:t>-</a:t>
            </a:r>
            <a:r>
              <a:rPr lang="ru-RU" b="0"/>
              <a:t>меров породит один профиль</a:t>
            </a:r>
            <a:r>
              <a:rPr lang="en-US" b="0"/>
              <a:t>)</a:t>
            </a:r>
            <a:endParaRPr lang="ru-RU" b="0"/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838200" y="4327525"/>
            <a:ext cx="206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000"/>
              <a:t>Матрица частот</a:t>
            </a:r>
          </a:p>
        </p:txBody>
      </p:sp>
      <p:graphicFrame>
        <p:nvGraphicFramePr>
          <p:cNvPr id="9218" name="Object 8"/>
          <p:cNvGraphicFramePr>
            <a:graphicFrameLocks noChangeAspect="1"/>
          </p:cNvGraphicFramePr>
          <p:nvPr/>
        </p:nvGraphicFramePr>
        <p:xfrm>
          <a:off x="5019675" y="4800600"/>
          <a:ext cx="3819525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Лист" r:id="rId4" imgW="3819906" imgH="1514856" progId="Excel.Sheet.8">
                  <p:embed/>
                </p:oleObj>
              </mc:Choice>
              <mc:Fallback>
                <p:oleObj name="Лист" r:id="rId4" imgW="3819906" imgH="1514856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4800600"/>
                        <a:ext cx="3819525" cy="151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5334000" y="4310063"/>
            <a:ext cx="3171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000"/>
              <a:t>Матрица (профиль) весов</a:t>
            </a:r>
          </a:p>
        </p:txBody>
      </p:sp>
      <p:sp>
        <p:nvSpPr>
          <p:cNvPr id="9224" name="AutoShape 10"/>
          <p:cNvSpPr>
            <a:spLocks noChangeArrowheads="1"/>
          </p:cNvSpPr>
          <p:nvPr/>
        </p:nvSpPr>
        <p:spPr bwMode="auto">
          <a:xfrm>
            <a:off x="1447800" y="3581400"/>
            <a:ext cx="533400" cy="838200"/>
          </a:xfrm>
          <a:prstGeom prst="downArrow">
            <a:avLst>
              <a:gd name="adj1" fmla="val 47620"/>
              <a:gd name="adj2" fmla="val 78571"/>
            </a:avLst>
          </a:prstGeom>
          <a:gradFill rotWithShape="0">
            <a:gsLst>
              <a:gs pos="0">
                <a:srgbClr val="FFFFFF"/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762000" y="3200400"/>
            <a:ext cx="1974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0" i="1"/>
              <a:t>k</a:t>
            </a:r>
            <a:r>
              <a:rPr lang="en-US" b="0"/>
              <a:t>-</a:t>
            </a:r>
            <a:r>
              <a:rPr lang="ru-RU" b="0"/>
              <a:t>мер</a:t>
            </a:r>
            <a:r>
              <a:rPr lang="ru-RU" sz="1000" b="0"/>
              <a:t> </a:t>
            </a:r>
            <a:r>
              <a:rPr lang="ru-RU" b="0"/>
              <a:t>:</a:t>
            </a:r>
            <a:r>
              <a:rPr lang="en-US"/>
              <a:t> ACGT</a:t>
            </a:r>
            <a:endParaRPr lang="ru-RU"/>
          </a:p>
        </p:txBody>
      </p:sp>
      <p:sp>
        <p:nvSpPr>
          <p:cNvPr id="9226" name="AutoShape 12"/>
          <p:cNvSpPr>
            <a:spLocks noChangeArrowheads="1"/>
          </p:cNvSpPr>
          <p:nvPr/>
        </p:nvSpPr>
        <p:spPr bwMode="auto">
          <a:xfrm>
            <a:off x="3352800" y="5257800"/>
            <a:ext cx="1600200" cy="558800"/>
          </a:xfrm>
          <a:prstGeom prst="rightArrow">
            <a:avLst>
              <a:gd name="adj1" fmla="val 49435"/>
              <a:gd name="adj2" fmla="val 91477"/>
            </a:avLst>
          </a:prstGeom>
          <a:gradFill rotWithShape="0">
            <a:gsLst>
              <a:gs pos="0">
                <a:srgbClr val="FFFFFF"/>
              </a:gs>
              <a:gs pos="100000">
                <a:srgbClr val="0000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9219" name="Object 13"/>
          <p:cNvGraphicFramePr>
            <a:graphicFrameLocks noChangeAspect="1"/>
          </p:cNvGraphicFramePr>
          <p:nvPr/>
        </p:nvGraphicFramePr>
        <p:xfrm>
          <a:off x="533400" y="4800600"/>
          <a:ext cx="3059113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Лист" r:id="rId6" imgW="3057906" imgH="1514856" progId="Excel.Sheet.8">
                  <p:embed/>
                </p:oleObj>
              </mc:Choice>
              <mc:Fallback>
                <p:oleObj name="Лист" r:id="rId6" imgW="3057906" imgH="1514856" progId="Excel.Shee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800600"/>
                        <a:ext cx="3059113" cy="151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2073275" y="242888"/>
            <a:ext cx="501332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600">
                <a:solidFill>
                  <a:schemeClr val="tx2"/>
                </a:solidFill>
              </a:rPr>
              <a:t>Оптимизация</a:t>
            </a:r>
            <a:endParaRPr lang="en-US" sz="3600">
              <a:solidFill>
                <a:schemeClr val="tx2"/>
              </a:solidFill>
            </a:endParaRPr>
          </a:p>
          <a:p>
            <a:pPr algn="ctr" eaLnBrk="1" hangingPunct="1"/>
            <a:r>
              <a:rPr lang="en-US" sz="3200">
                <a:solidFill>
                  <a:schemeClr val="tx2"/>
                </a:solidFill>
              </a:rPr>
              <a:t>Expectation - Maximization</a:t>
            </a:r>
            <a:endParaRPr lang="ru-RU" sz="3200">
              <a:solidFill>
                <a:schemeClr val="tx2"/>
              </a:solidFill>
            </a:endParaRPr>
          </a:p>
        </p:txBody>
      </p:sp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533400" y="1752600"/>
            <a:ext cx="61722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82600" indent="-482600">
              <a:spcBef>
                <a:spcPct val="50000"/>
              </a:spcBef>
              <a:buSzPct val="90000"/>
              <a:buFont typeface="Wingdings" pitchFamily="2" charset="2"/>
              <a:buChar char="v"/>
            </a:pPr>
            <a:r>
              <a:rPr lang="ru-RU" sz="2800" b="0"/>
              <a:t>Для каждого профиля</a:t>
            </a:r>
            <a:r>
              <a:rPr lang="ru-RU" sz="1200" b="0"/>
              <a:t> </a:t>
            </a:r>
            <a:r>
              <a:rPr lang="ru-RU" sz="2800" b="0"/>
              <a:t>:</a:t>
            </a:r>
            <a:r>
              <a:rPr lang="en-US" sz="2800" b="0"/>
              <a:t> </a:t>
            </a:r>
            <a:endParaRPr lang="ru-RU" sz="2800" b="0"/>
          </a:p>
          <a:p>
            <a:pPr marL="482600" indent="-482600">
              <a:spcBef>
                <a:spcPct val="50000"/>
              </a:spcBef>
              <a:buSzPct val="90000"/>
              <a:buFont typeface="Wingdings" pitchFamily="2" charset="2"/>
              <a:buChar char="v"/>
            </a:pPr>
            <a:endParaRPr lang="ru-RU" sz="2800" b="0"/>
          </a:p>
          <a:p>
            <a:pPr marL="482600" indent="-482600">
              <a:spcBef>
                <a:spcPct val="50000"/>
              </a:spcBef>
              <a:buSzPct val="90000"/>
              <a:buFont typeface="Wingdings" pitchFamily="2" charset="2"/>
              <a:buChar char="v"/>
            </a:pPr>
            <a:endParaRPr lang="ru-RU" sz="2800" b="0"/>
          </a:p>
          <a:p>
            <a:pPr marL="482600" indent="-482600">
              <a:spcBef>
                <a:spcPct val="50000"/>
              </a:spcBef>
              <a:buSzPct val="90000"/>
              <a:buFont typeface="Wingdings" pitchFamily="2" charset="2"/>
              <a:buChar char="v"/>
            </a:pPr>
            <a:r>
              <a:rPr lang="ru-RU" sz="2800" b="0"/>
              <a:t>Повторять пока не сойдётся</a:t>
            </a:r>
          </a:p>
        </p:txBody>
      </p:sp>
      <p:sp>
        <p:nvSpPr>
          <p:cNvPr id="36868" name="Text Box 9"/>
          <p:cNvSpPr txBox="1">
            <a:spLocks noChangeArrowheads="1"/>
          </p:cNvSpPr>
          <p:nvPr/>
        </p:nvSpPr>
        <p:spPr bwMode="auto">
          <a:xfrm>
            <a:off x="1143000" y="2241550"/>
            <a:ext cx="6934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163" indent="-284163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ru-RU" b="0"/>
              <a:t>найти наилучшего представителя</a:t>
            </a:r>
            <a:r>
              <a:rPr lang="en-US" b="0"/>
              <a:t> </a:t>
            </a:r>
            <a:r>
              <a:rPr lang="ru-RU" b="0"/>
              <a:t>в каждой последовательности</a:t>
            </a:r>
          </a:p>
          <a:p>
            <a:pPr eaLnBrk="1" hangingPunct="1">
              <a:buFont typeface="Wingdings" pitchFamily="2" charset="2"/>
              <a:buChar char="§"/>
            </a:pPr>
            <a:endParaRPr lang="ru-RU" sz="1000" b="0"/>
          </a:p>
          <a:p>
            <a:pPr eaLnBrk="1" hangingPunct="1">
              <a:buFont typeface="Wingdings" pitchFamily="2" charset="2"/>
              <a:buChar char="§"/>
            </a:pPr>
            <a:r>
              <a:rPr lang="ru-RU" b="0"/>
              <a:t>обновить профиль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C:\Work\Learning\Gelfand\2-й курс - 2007-08 (Гены и сайты)\Лекции\Materials\ME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11238"/>
            <a:ext cx="8534400" cy="584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7"/>
          <p:cNvSpPr txBox="1">
            <a:spLocks noChangeArrowheads="1"/>
          </p:cNvSpPr>
          <p:nvPr/>
        </p:nvSpPr>
        <p:spPr bwMode="auto">
          <a:xfrm>
            <a:off x="1000125" y="214313"/>
            <a:ext cx="6924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002060"/>
                </a:solidFill>
                <a:hlinkClick r:id="rId4"/>
              </a:rPr>
              <a:t>http://meme.sdsc.edu/meme4_5_0/cgi-bin/meme.cgi</a:t>
            </a:r>
            <a:endParaRPr lang="ru-RU" u="sng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838200" y="1179513"/>
          <a:ext cx="7391400" cy="560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Рисунок" r:id="rId4" imgW="6496200" imgH="4924440" progId="Imaging.Document">
                  <p:embed/>
                </p:oleObj>
              </mc:Choice>
              <mc:Fallback>
                <p:oleObj name="Рисунок" r:id="rId4" imgW="6496200" imgH="4924440" progId="Imaging.Documen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179513"/>
                        <a:ext cx="7391400" cy="560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381000" y="228600"/>
            <a:ext cx="8337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200">
                <a:solidFill>
                  <a:schemeClr val="tx2"/>
                </a:solidFill>
              </a:rPr>
              <a:t>Транскрипция и трансляция в прокариотах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2073275" y="242888"/>
            <a:ext cx="501332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600">
                <a:solidFill>
                  <a:schemeClr val="tx2"/>
                </a:solidFill>
              </a:rPr>
              <a:t>Оптимизация</a:t>
            </a:r>
            <a:endParaRPr lang="en-US" sz="3600">
              <a:solidFill>
                <a:schemeClr val="tx2"/>
              </a:solidFill>
            </a:endParaRPr>
          </a:p>
          <a:p>
            <a:pPr algn="ctr" eaLnBrk="1" hangingPunct="1"/>
            <a:r>
              <a:rPr lang="en-US" sz="3200">
                <a:solidFill>
                  <a:schemeClr val="tx2"/>
                </a:solidFill>
              </a:rPr>
              <a:t>Expectation - Maximization</a:t>
            </a:r>
            <a:endParaRPr lang="ru-RU" sz="3200">
              <a:solidFill>
                <a:schemeClr val="tx2"/>
              </a:solidFill>
            </a:endParaRPr>
          </a:p>
        </p:txBody>
      </p:sp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381000" y="1766888"/>
            <a:ext cx="34242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/>
              <a:t>Недостатки метода</a:t>
            </a:r>
            <a:r>
              <a:rPr lang="ru-RU" sz="1200"/>
              <a:t> </a:t>
            </a:r>
            <a:r>
              <a:rPr lang="ru-RU" sz="2800"/>
              <a:t>:</a:t>
            </a:r>
          </a:p>
        </p:txBody>
      </p:sp>
      <p:sp>
        <p:nvSpPr>
          <p:cNvPr id="38916" name="Text Box 7"/>
          <p:cNvSpPr txBox="1">
            <a:spLocks noChangeArrowheads="1"/>
          </p:cNvSpPr>
          <p:nvPr/>
        </p:nvSpPr>
        <p:spPr bwMode="auto">
          <a:xfrm>
            <a:off x="533400" y="2514600"/>
            <a:ext cx="81534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4175" indent="-384175" eaLnBrk="0" hangingPunct="0">
              <a:tabLst>
                <a:tab pos="284163" algn="l"/>
                <a:tab pos="384175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284163" algn="l"/>
                <a:tab pos="384175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284163" algn="l"/>
                <a:tab pos="384175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284163" algn="l"/>
                <a:tab pos="384175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284163" algn="l"/>
                <a:tab pos="384175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384175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384175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384175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384175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80000"/>
              <a:buFont typeface="Wingdings" pitchFamily="2" charset="2"/>
              <a:buChar char="v"/>
            </a:pPr>
            <a:r>
              <a:rPr lang="ru-RU" b="0"/>
              <a:t>Алгоритм сходится, но не может покинуть область локального максимума</a:t>
            </a:r>
          </a:p>
          <a:p>
            <a:pPr eaLnBrk="1" hangingPunct="1">
              <a:buSzPct val="80000"/>
              <a:buFont typeface="Wingdings" pitchFamily="2" charset="2"/>
              <a:buChar char="v"/>
            </a:pPr>
            <a:endParaRPr lang="ru-RU" sz="1200" b="0"/>
          </a:p>
          <a:p>
            <a:pPr eaLnBrk="1" hangingPunct="1">
              <a:buSzPct val="80000"/>
              <a:buFont typeface="Wingdings" pitchFamily="2" charset="2"/>
              <a:buChar char="v"/>
            </a:pPr>
            <a:r>
              <a:rPr lang="ru-RU" b="0"/>
              <a:t>Поэтому если начальное приближение было плохим, он сойдётся к ерунде</a:t>
            </a:r>
          </a:p>
          <a:p>
            <a:pPr eaLnBrk="1" hangingPunct="1">
              <a:buSzPct val="80000"/>
              <a:buFont typeface="Wingdings" pitchFamily="2" charset="2"/>
              <a:buChar char="v"/>
            </a:pPr>
            <a:endParaRPr lang="ru-RU" sz="1200" b="0"/>
          </a:p>
          <a:p>
            <a:pPr eaLnBrk="1" hangingPunct="1">
              <a:spcBef>
                <a:spcPct val="20000"/>
              </a:spcBef>
              <a:buSzPct val="80000"/>
              <a:buFont typeface="Wingdings" pitchFamily="2" charset="2"/>
              <a:buChar char="v"/>
            </a:pPr>
            <a:r>
              <a:rPr lang="ru-RU" b="0"/>
              <a:t>Решение</a:t>
            </a:r>
            <a:r>
              <a:rPr lang="en-US" b="0"/>
              <a:t>: </a:t>
            </a:r>
            <a:r>
              <a:rPr lang="ru-RU" b="0"/>
              <a:t>стохастическая оптимизация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1509713" y="242888"/>
            <a:ext cx="6143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600">
                <a:solidFill>
                  <a:schemeClr val="tx2"/>
                </a:solidFill>
              </a:rPr>
              <a:t>Имитация теплового отжига</a:t>
            </a:r>
            <a:endParaRPr lang="ru-RU" sz="3200">
              <a:solidFill>
                <a:schemeClr val="tx2"/>
              </a:solidFill>
            </a:endParaRPr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457200" y="1371600"/>
            <a:ext cx="83058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/>
              <a:t>Цель</a:t>
            </a:r>
            <a:r>
              <a:rPr lang="ru-RU" sz="1000"/>
              <a:t> </a:t>
            </a:r>
            <a:r>
              <a:rPr lang="en-US" sz="2800"/>
              <a:t>:</a:t>
            </a:r>
            <a:r>
              <a:rPr lang="en-US" sz="2800" b="0"/>
              <a:t> </a:t>
            </a:r>
            <a:r>
              <a:rPr lang="ru-RU" sz="2800" b="0"/>
              <a:t>максимизировать информационное содержание</a:t>
            </a:r>
            <a:r>
              <a:rPr lang="en-US" sz="2800" b="0"/>
              <a:t> </a:t>
            </a:r>
            <a:r>
              <a:rPr lang="en-US" sz="2800" i="1"/>
              <a:t>I</a:t>
            </a:r>
            <a:endParaRPr lang="ru-RU" sz="2800" i="1"/>
          </a:p>
          <a:p>
            <a:endParaRPr lang="ru-RU" sz="2800" i="1"/>
          </a:p>
          <a:p>
            <a:endParaRPr lang="ru-RU" sz="2800" i="1"/>
          </a:p>
          <a:p>
            <a:endParaRPr lang="ru-RU" sz="2800" i="1"/>
          </a:p>
          <a:p>
            <a:endParaRPr lang="ru-RU" sz="2800" i="1"/>
          </a:p>
          <a:p>
            <a:r>
              <a:rPr lang="ru-RU" sz="2800" b="0"/>
              <a:t>или любой другой функционал, измеряющий однородность множества сайтов</a:t>
            </a:r>
          </a:p>
        </p:txBody>
      </p:sp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1524000" y="2514600"/>
            <a:ext cx="58674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i="1">
                <a:cs typeface="Times New Roman" pitchFamily="18" charset="0"/>
              </a:rPr>
              <a:t>I</a:t>
            </a:r>
            <a:r>
              <a:rPr lang="en-US" sz="3200" b="0" i="1">
                <a:cs typeface="Times New Roman" pitchFamily="18" charset="0"/>
              </a:rPr>
              <a:t> </a:t>
            </a:r>
            <a:r>
              <a:rPr lang="en-US" sz="3200" b="0">
                <a:cs typeface="Times New Roman" pitchFamily="18" charset="0"/>
              </a:rPr>
              <a:t>= </a:t>
            </a:r>
            <a:r>
              <a:rPr lang="en-US" sz="3200">
                <a:cs typeface="Times New Roman" pitchFamily="18" charset="0"/>
                <a:sym typeface="Symbol" pitchFamily="18" charset="2"/>
              </a:rPr>
              <a:t></a:t>
            </a:r>
            <a:r>
              <a:rPr lang="en-US" sz="3200" b="0" i="1" baseline="-30000">
                <a:cs typeface="Times New Roman" pitchFamily="18" charset="0"/>
              </a:rPr>
              <a:t>j </a:t>
            </a:r>
            <a:r>
              <a:rPr lang="en-US" sz="3200">
                <a:cs typeface="Times New Roman" pitchFamily="18" charset="0"/>
                <a:sym typeface="Symbol" pitchFamily="18" charset="2"/>
              </a:rPr>
              <a:t></a:t>
            </a:r>
            <a:r>
              <a:rPr lang="en-US" sz="3200" b="0" i="1" baseline="-30000">
                <a:cs typeface="Times New Roman" pitchFamily="18" charset="0"/>
              </a:rPr>
              <a:t>b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f</a:t>
            </a:r>
            <a:r>
              <a:rPr lang="en-US" sz="2000" b="0" i="1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b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,</a:t>
            </a:r>
            <a:r>
              <a:rPr lang="en-US" sz="18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j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)</a:t>
            </a:r>
            <a:r>
              <a:rPr lang="en-US" sz="14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log [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f</a:t>
            </a:r>
            <a:r>
              <a:rPr lang="en-US" sz="1600" b="0" i="1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b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,</a:t>
            </a:r>
            <a:r>
              <a:rPr lang="en-US" sz="18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j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)</a:t>
            </a:r>
            <a:r>
              <a:rPr lang="en-US" sz="18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/</a:t>
            </a:r>
            <a:r>
              <a:rPr lang="en-US" sz="18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p</a:t>
            </a:r>
            <a:r>
              <a:rPr lang="en-US" sz="18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b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)]</a:t>
            </a:r>
            <a:r>
              <a:rPr lang="ru-RU" sz="3200" b="0">
                <a:sym typeface="Symbol" pitchFamily="18" charset="2"/>
              </a:rPr>
              <a:t> </a:t>
            </a:r>
            <a:endParaRPr lang="en-US" sz="3200" b="0">
              <a:sym typeface="Symbol" pitchFamily="18" charset="2"/>
            </a:endParaRPr>
          </a:p>
          <a:p>
            <a:endParaRPr lang="ru-RU" sz="2000" b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1838325" y="293688"/>
            <a:ext cx="5486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200">
                <a:solidFill>
                  <a:schemeClr val="tx2"/>
                </a:solidFill>
              </a:rPr>
              <a:t>Имитация теплового отжига</a:t>
            </a:r>
          </a:p>
          <a:p>
            <a:pPr algn="ctr" eaLnBrk="1" hangingPunct="1"/>
            <a:r>
              <a:rPr lang="ru-RU" sz="2800">
                <a:solidFill>
                  <a:schemeClr val="tx2"/>
                </a:solidFill>
              </a:rPr>
              <a:t>Алгоритм</a:t>
            </a:r>
          </a:p>
        </p:txBody>
      </p: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457200" y="1524000"/>
            <a:ext cx="8007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i="1"/>
              <a:t>A      </a:t>
            </a:r>
            <a:r>
              <a:rPr lang="en-US" b="0"/>
              <a:t> </a:t>
            </a:r>
            <a:r>
              <a:rPr lang="en-US" sz="1200" b="0"/>
              <a:t> </a:t>
            </a:r>
            <a:r>
              <a:rPr lang="ru-RU" b="0"/>
              <a:t>– текущий сигнал (множество потенциальных сайтов)</a:t>
            </a:r>
            <a:endParaRPr lang="en-US" b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i="1"/>
              <a:t>I</a:t>
            </a:r>
            <a:r>
              <a:rPr lang="en-US" sz="1200" i="1"/>
              <a:t> </a:t>
            </a:r>
            <a:r>
              <a:rPr lang="en-US"/>
              <a:t>(</a:t>
            </a:r>
            <a:r>
              <a:rPr lang="en-US" i="1"/>
              <a:t>A</a:t>
            </a:r>
            <a:r>
              <a:rPr lang="en-US"/>
              <a:t>)</a:t>
            </a:r>
            <a:r>
              <a:rPr lang="en-US" b="0"/>
              <a:t>   </a:t>
            </a:r>
            <a:r>
              <a:rPr lang="ru-RU" b="0"/>
              <a:t>– информационное содержание</a:t>
            </a:r>
            <a:r>
              <a:rPr lang="en-US" b="0"/>
              <a:t> </a:t>
            </a:r>
            <a:r>
              <a:rPr lang="en-US" i="1"/>
              <a:t>A</a:t>
            </a:r>
            <a:endParaRPr lang="ru-RU" i="1"/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457200" y="2438400"/>
            <a:ext cx="8077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47750" indent="-1047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i="1"/>
              <a:t>B</a:t>
            </a:r>
            <a:r>
              <a:rPr lang="en-US"/>
              <a:t>       </a:t>
            </a:r>
            <a:r>
              <a:rPr lang="en-US" sz="1000"/>
              <a:t> </a:t>
            </a:r>
            <a:r>
              <a:rPr lang="ru-RU" b="0"/>
              <a:t>– сигнал, отличающийся от </a:t>
            </a:r>
            <a:r>
              <a:rPr lang="ru-RU" i="1"/>
              <a:t>А</a:t>
            </a:r>
            <a:r>
              <a:rPr lang="ru-RU" b="0" i="1"/>
              <a:t> </a:t>
            </a:r>
            <a:r>
              <a:rPr lang="ru-RU" b="0"/>
              <a:t>выбором сайта в одной последовательности</a:t>
            </a:r>
            <a:endParaRPr lang="en-US" b="0"/>
          </a:p>
          <a:p>
            <a:r>
              <a:rPr lang="en-US" i="1"/>
              <a:t>I</a:t>
            </a:r>
            <a:r>
              <a:rPr lang="en-US" sz="1200" i="1"/>
              <a:t> </a:t>
            </a:r>
            <a:r>
              <a:rPr lang="en-US"/>
              <a:t>(</a:t>
            </a:r>
            <a:r>
              <a:rPr lang="en-US" i="1"/>
              <a:t>B</a:t>
            </a:r>
            <a:r>
              <a:rPr lang="en-US"/>
              <a:t>)  </a:t>
            </a:r>
            <a:r>
              <a:rPr lang="en-US" b="0" i="1"/>
              <a:t> </a:t>
            </a:r>
            <a:r>
              <a:rPr lang="ru-RU" b="0"/>
              <a:t>–</a:t>
            </a:r>
            <a:r>
              <a:rPr lang="en-US" b="0"/>
              <a:t> </a:t>
            </a:r>
            <a:r>
              <a:rPr lang="ru-RU" b="0"/>
              <a:t>информационное содержание </a:t>
            </a:r>
            <a:r>
              <a:rPr lang="en-US" i="1"/>
              <a:t>B</a:t>
            </a:r>
            <a:endParaRPr lang="ru-RU"/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1066800" y="3733800"/>
            <a:ext cx="7010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4175" indent="-38417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Char char="v"/>
            </a:pPr>
            <a:r>
              <a:rPr lang="ru-RU" b="0"/>
              <a:t>если</a:t>
            </a:r>
            <a:r>
              <a:rPr lang="en-US" b="0"/>
              <a:t> </a:t>
            </a:r>
            <a:r>
              <a:rPr lang="en-US" i="1"/>
              <a:t>I</a:t>
            </a:r>
            <a:r>
              <a:rPr lang="en-US" sz="1200" i="1"/>
              <a:t> </a:t>
            </a:r>
            <a:r>
              <a:rPr lang="en-US"/>
              <a:t>(</a:t>
            </a:r>
            <a:r>
              <a:rPr lang="en-US" i="1"/>
              <a:t>B)</a:t>
            </a:r>
            <a:r>
              <a:rPr lang="en-US" b="0" i="1"/>
              <a:t> </a:t>
            </a:r>
            <a:r>
              <a:rPr lang="en-US" b="0">
                <a:cs typeface="Times New Roman" pitchFamily="18" charset="0"/>
                <a:sym typeface="Symbol" pitchFamily="18" charset="2"/>
              </a:rPr>
              <a:t> </a:t>
            </a:r>
            <a:r>
              <a:rPr lang="en-US" i="1"/>
              <a:t>I</a:t>
            </a:r>
            <a:r>
              <a:rPr lang="en-US" sz="1200" i="1"/>
              <a:t> </a:t>
            </a:r>
            <a:r>
              <a:rPr lang="en-US"/>
              <a:t>(</a:t>
            </a:r>
            <a:r>
              <a:rPr lang="en-US" i="1"/>
              <a:t>A</a:t>
            </a:r>
            <a:r>
              <a:rPr lang="en-US"/>
              <a:t>)</a:t>
            </a:r>
            <a:r>
              <a:rPr lang="en-US" b="0"/>
              <a:t>, </a:t>
            </a:r>
            <a:r>
              <a:rPr lang="en-US" i="1"/>
              <a:t>B</a:t>
            </a:r>
            <a:r>
              <a:rPr lang="en-US" b="0"/>
              <a:t> </a:t>
            </a:r>
            <a:r>
              <a:rPr lang="ru-RU" b="0"/>
              <a:t>принимается</a:t>
            </a:r>
            <a:endParaRPr lang="en-US" b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Char char="v"/>
            </a:pPr>
            <a:r>
              <a:rPr lang="ru-RU" b="0"/>
              <a:t>если</a:t>
            </a:r>
            <a:r>
              <a:rPr lang="en-US" b="0"/>
              <a:t> </a:t>
            </a:r>
            <a:r>
              <a:rPr lang="en-US" i="1"/>
              <a:t>I</a:t>
            </a:r>
            <a:r>
              <a:rPr lang="en-US" sz="1200" i="1"/>
              <a:t> </a:t>
            </a:r>
            <a:r>
              <a:rPr lang="en-US"/>
              <a:t>(</a:t>
            </a:r>
            <a:r>
              <a:rPr lang="en-US" i="1"/>
              <a:t>B)</a:t>
            </a:r>
            <a:r>
              <a:rPr lang="en-US" b="0" i="1"/>
              <a:t> </a:t>
            </a:r>
            <a:r>
              <a:rPr lang="en-US" b="0">
                <a:cs typeface="Times New Roman" pitchFamily="18" charset="0"/>
                <a:sym typeface="Symbol" pitchFamily="18" charset="2"/>
              </a:rPr>
              <a:t>&lt; </a:t>
            </a:r>
            <a:r>
              <a:rPr lang="en-US" i="1"/>
              <a:t>I</a:t>
            </a:r>
            <a:r>
              <a:rPr lang="en-US" sz="1200" i="1"/>
              <a:t> </a:t>
            </a:r>
            <a:r>
              <a:rPr lang="en-US"/>
              <a:t>(</a:t>
            </a:r>
            <a:r>
              <a:rPr lang="en-US" i="1"/>
              <a:t>A</a:t>
            </a:r>
            <a:r>
              <a:rPr lang="en-US"/>
              <a:t>)</a:t>
            </a:r>
            <a:r>
              <a:rPr lang="en-US" b="0"/>
              <a:t>, </a:t>
            </a:r>
            <a:r>
              <a:rPr lang="en-US" i="1"/>
              <a:t>B</a:t>
            </a:r>
            <a:r>
              <a:rPr lang="en-US" b="0"/>
              <a:t> </a:t>
            </a:r>
            <a:r>
              <a:rPr lang="ru-RU" b="0"/>
              <a:t>принимается с вероятностью</a:t>
            </a:r>
          </a:p>
        </p:txBody>
      </p:sp>
      <p:sp>
        <p:nvSpPr>
          <p:cNvPr id="40966" name="Text Box 10"/>
          <p:cNvSpPr txBox="1">
            <a:spLocks noChangeArrowheads="1"/>
          </p:cNvSpPr>
          <p:nvPr/>
        </p:nvSpPr>
        <p:spPr bwMode="auto">
          <a:xfrm>
            <a:off x="1879600" y="4724400"/>
            <a:ext cx="398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i="1"/>
              <a:t>P </a:t>
            </a:r>
            <a:r>
              <a:rPr lang="en-US" sz="2800"/>
              <a:t>= exp [</a:t>
            </a:r>
            <a:r>
              <a:rPr lang="en-US" sz="1200"/>
              <a:t> </a:t>
            </a:r>
            <a:r>
              <a:rPr lang="en-US" sz="2800"/>
              <a:t>(</a:t>
            </a:r>
            <a:r>
              <a:rPr lang="en-US" sz="2800" i="1"/>
              <a:t>I</a:t>
            </a:r>
            <a:r>
              <a:rPr lang="en-US" sz="2800"/>
              <a:t>(</a:t>
            </a:r>
            <a:r>
              <a:rPr lang="en-US" sz="2800" i="1"/>
              <a:t>B</a:t>
            </a:r>
            <a:r>
              <a:rPr lang="en-US" sz="2800"/>
              <a:t>)</a:t>
            </a:r>
            <a:r>
              <a:rPr lang="en-US" sz="2800" i="1"/>
              <a:t> – I</a:t>
            </a:r>
            <a:r>
              <a:rPr lang="en-US" sz="2800"/>
              <a:t>(</a:t>
            </a:r>
            <a:r>
              <a:rPr lang="en-US" sz="2800" i="1"/>
              <a:t>A</a:t>
            </a:r>
            <a:r>
              <a:rPr lang="en-US" sz="2800"/>
              <a:t>))</a:t>
            </a:r>
            <a:r>
              <a:rPr lang="en-US" sz="1400"/>
              <a:t> </a:t>
            </a:r>
            <a:r>
              <a:rPr lang="en-US" sz="2800" i="1"/>
              <a:t>/</a:t>
            </a:r>
            <a:r>
              <a:rPr lang="en-US" sz="2000"/>
              <a:t> </a:t>
            </a:r>
            <a:r>
              <a:rPr lang="en-US" sz="2800" i="1"/>
              <a:t>T</a:t>
            </a:r>
            <a:r>
              <a:rPr lang="en-US" sz="2000" i="1"/>
              <a:t> </a:t>
            </a:r>
            <a:r>
              <a:rPr lang="en-US" sz="2800"/>
              <a:t>]</a:t>
            </a:r>
            <a:endParaRPr lang="ru-RU" sz="2800"/>
          </a:p>
        </p:txBody>
      </p:sp>
      <p:sp>
        <p:nvSpPr>
          <p:cNvPr id="40967" name="Rectangle 11"/>
          <p:cNvSpPr>
            <a:spLocks noChangeArrowheads="1"/>
          </p:cNvSpPr>
          <p:nvPr/>
        </p:nvSpPr>
        <p:spPr bwMode="auto">
          <a:xfrm>
            <a:off x="381000" y="5399088"/>
            <a:ext cx="838200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b="0"/>
              <a:t>Температура</a:t>
            </a:r>
            <a:r>
              <a:rPr lang="en-US" b="0"/>
              <a:t> </a:t>
            </a:r>
            <a:r>
              <a:rPr lang="en-US" i="1"/>
              <a:t>T</a:t>
            </a:r>
            <a:r>
              <a:rPr lang="en-US" b="0"/>
              <a:t> </a:t>
            </a:r>
            <a:r>
              <a:rPr lang="ru-RU" b="0"/>
              <a:t>медленно снижается</a:t>
            </a:r>
            <a:r>
              <a:rPr lang="en-US" b="0"/>
              <a:t>, </a:t>
            </a:r>
            <a:r>
              <a:rPr lang="ru-RU" b="0"/>
              <a:t>первоначально она такова, что почти все изменения принимаются </a:t>
            </a:r>
            <a:r>
              <a:rPr lang="ru-RU" sz="2800"/>
              <a:t>(</a:t>
            </a:r>
            <a:r>
              <a:rPr lang="ru-RU" sz="2800" i="1"/>
              <a:t>Р</a:t>
            </a:r>
            <a:r>
              <a:rPr lang="en-US" sz="2800" i="1"/>
              <a:t> </a:t>
            </a:r>
            <a:r>
              <a:rPr lang="en-US" sz="2800">
                <a:sym typeface="Wingdings 3" pitchFamily="18" charset="2"/>
              </a:rPr>
              <a:t></a:t>
            </a:r>
            <a:r>
              <a:rPr lang="ru-RU" sz="2800"/>
              <a:t> 1)</a:t>
            </a:r>
            <a:r>
              <a:rPr lang="en-US" b="0" i="1"/>
              <a:t>.</a:t>
            </a:r>
            <a:endParaRPr lang="ru-RU" b="0" i="1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3054350" y="152400"/>
            <a:ext cx="3041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chemeClr val="tx2"/>
                </a:solidFill>
              </a:rPr>
              <a:t>Gibbs sampler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457200" y="1524000"/>
            <a:ext cx="8007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i="1"/>
              <a:t>A      </a:t>
            </a:r>
            <a:r>
              <a:rPr lang="en-US" b="0"/>
              <a:t> </a:t>
            </a:r>
            <a:r>
              <a:rPr lang="en-US" sz="1200" b="0"/>
              <a:t> </a:t>
            </a:r>
            <a:r>
              <a:rPr lang="ru-RU" b="0"/>
              <a:t>– текущий сигнал (множество потенциальных сайтов)</a:t>
            </a:r>
            <a:endParaRPr lang="en-US" b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i="1"/>
              <a:t>I</a:t>
            </a:r>
            <a:r>
              <a:rPr lang="en-US" sz="1200" i="1"/>
              <a:t> </a:t>
            </a:r>
            <a:r>
              <a:rPr lang="en-US"/>
              <a:t>(</a:t>
            </a:r>
            <a:r>
              <a:rPr lang="en-US" i="1"/>
              <a:t>A</a:t>
            </a:r>
            <a:r>
              <a:rPr lang="en-US"/>
              <a:t>)</a:t>
            </a:r>
            <a:r>
              <a:rPr lang="en-US" b="0"/>
              <a:t>   </a:t>
            </a:r>
            <a:r>
              <a:rPr lang="ru-RU" b="0"/>
              <a:t>– информационное содержание</a:t>
            </a:r>
            <a:r>
              <a:rPr lang="en-US" b="0"/>
              <a:t> </a:t>
            </a:r>
            <a:r>
              <a:rPr lang="en-US" i="1"/>
              <a:t>A</a:t>
            </a:r>
            <a:endParaRPr lang="ru-RU" i="1"/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457200" y="2501900"/>
            <a:ext cx="792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4150" indent="-1841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b="0"/>
              <a:t>На каждом шаге в одной последовательности выбирается новый сайт с вероятностью</a:t>
            </a:r>
          </a:p>
        </p:txBody>
      </p:sp>
      <p:sp>
        <p:nvSpPr>
          <p:cNvPr id="41989" name="Text Box 9"/>
          <p:cNvSpPr txBox="1">
            <a:spLocks noChangeArrowheads="1"/>
          </p:cNvSpPr>
          <p:nvPr/>
        </p:nvSpPr>
        <p:spPr bwMode="auto">
          <a:xfrm>
            <a:off x="1533525" y="3352800"/>
            <a:ext cx="2886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i="1"/>
              <a:t>P</a:t>
            </a:r>
            <a:r>
              <a:rPr lang="en-US" sz="2800"/>
              <a:t> ~ exp [</a:t>
            </a:r>
            <a:r>
              <a:rPr lang="en-US" sz="1200"/>
              <a:t> </a:t>
            </a:r>
            <a:r>
              <a:rPr lang="en-US" sz="2800"/>
              <a:t>(</a:t>
            </a:r>
            <a:r>
              <a:rPr lang="en-US" sz="2800" i="1"/>
              <a:t>I</a:t>
            </a:r>
            <a:r>
              <a:rPr lang="en-US" sz="1000" i="1"/>
              <a:t> </a:t>
            </a:r>
            <a:r>
              <a:rPr lang="en-US" sz="2800"/>
              <a:t>(</a:t>
            </a:r>
            <a:r>
              <a:rPr lang="en-US" sz="2800" i="1"/>
              <a:t>A</a:t>
            </a:r>
            <a:r>
              <a:rPr lang="en-US" sz="2800" baseline="-25000"/>
              <a:t>new</a:t>
            </a:r>
            <a:r>
              <a:rPr lang="en-US" sz="2800"/>
              <a:t>)</a:t>
            </a:r>
            <a:r>
              <a:rPr lang="en-US" sz="1400"/>
              <a:t> </a:t>
            </a:r>
            <a:r>
              <a:rPr lang="en-US" sz="2800"/>
              <a:t>]</a:t>
            </a:r>
            <a:endParaRPr lang="ru-RU" sz="2800"/>
          </a:p>
        </p:txBody>
      </p:sp>
      <p:sp>
        <p:nvSpPr>
          <p:cNvPr id="41990" name="Text Box 10"/>
          <p:cNvSpPr txBox="1">
            <a:spLocks noChangeArrowheads="1"/>
          </p:cNvSpPr>
          <p:nvPr/>
        </p:nvSpPr>
        <p:spPr bwMode="auto">
          <a:xfrm>
            <a:off x="457200" y="4191000"/>
            <a:ext cx="807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b="0"/>
              <a:t>Для каждого потенциального сайта подсчитывается, сколько раз он был выбран</a:t>
            </a:r>
            <a:r>
              <a:rPr lang="en-US" b="0"/>
              <a:t>.</a:t>
            </a:r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1157288" y="120650"/>
            <a:ext cx="6851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600">
                <a:solidFill>
                  <a:schemeClr val="tx2"/>
                </a:solidFill>
              </a:rPr>
              <a:t>Использование свойств сигнала</a:t>
            </a:r>
            <a:endParaRPr lang="ru-RU" sz="3200">
              <a:solidFill>
                <a:schemeClr val="tx2"/>
              </a:solidFill>
            </a:endParaRPr>
          </a:p>
        </p:txBody>
      </p:sp>
      <p:sp>
        <p:nvSpPr>
          <p:cNvPr id="43011" name="Text Box 8"/>
          <p:cNvSpPr txBox="1">
            <a:spLocks noChangeArrowheads="1"/>
          </p:cNvSpPr>
          <p:nvPr/>
        </p:nvSpPr>
        <p:spPr bwMode="auto">
          <a:xfrm>
            <a:off x="387350" y="939800"/>
            <a:ext cx="7100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82600" indent="-482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90000"/>
              <a:buFont typeface="Wingdings" pitchFamily="2" charset="2"/>
              <a:buChar char="v"/>
            </a:pPr>
            <a:r>
              <a:rPr lang="ru-RU" sz="2800"/>
              <a:t>ДНК-связывающие белки и их сигналы</a:t>
            </a:r>
          </a:p>
        </p:txBody>
      </p:sp>
      <p:sp>
        <p:nvSpPr>
          <p:cNvPr id="43012" name="Text Box 9"/>
          <p:cNvSpPr txBox="1">
            <a:spLocks noChangeArrowheads="1"/>
          </p:cNvSpPr>
          <p:nvPr/>
        </p:nvSpPr>
        <p:spPr bwMode="auto">
          <a:xfrm>
            <a:off x="1193800" y="1600200"/>
            <a:ext cx="4503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84175" indent="-38417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90000"/>
              <a:buFont typeface="Wingdings" pitchFamily="2" charset="2"/>
              <a:buChar char="q"/>
            </a:pPr>
            <a:r>
              <a:rPr lang="ru-RU"/>
              <a:t>Кооперативные однородные</a:t>
            </a:r>
          </a:p>
        </p:txBody>
      </p:sp>
      <p:sp>
        <p:nvSpPr>
          <p:cNvPr id="43013" name="Text Box 11"/>
          <p:cNvSpPr txBox="1">
            <a:spLocks noChangeArrowheads="1"/>
          </p:cNvSpPr>
          <p:nvPr/>
        </p:nvSpPr>
        <p:spPr bwMode="auto">
          <a:xfrm>
            <a:off x="1990725" y="2374900"/>
            <a:ext cx="1895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84150" indent="-1841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ru-RU" sz="2000"/>
              <a:t>Палиндромы</a:t>
            </a:r>
          </a:p>
        </p:txBody>
      </p:sp>
      <p:pic>
        <p:nvPicPr>
          <p:cNvPr id="43014" name="Picture 12" descr="C:\Work\Learning\Gelfand\2-й курс - 2007-08 (Гены и сайты)\Лекции\Materials\Palindrom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2133600"/>
            <a:ext cx="23939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14" descr="C:\Work\Learning\Gelfand\2-й курс - 2007-08 (Гены и сайты)\Лекции\Materials\Repeat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3048000"/>
            <a:ext cx="23939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 Box 15"/>
          <p:cNvSpPr txBox="1">
            <a:spLocks noChangeArrowheads="1"/>
          </p:cNvSpPr>
          <p:nvPr/>
        </p:nvSpPr>
        <p:spPr bwMode="auto">
          <a:xfrm>
            <a:off x="1193800" y="3814763"/>
            <a:ext cx="4814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84175" indent="-38417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90000"/>
              <a:buFont typeface="Wingdings" pitchFamily="2" charset="2"/>
              <a:buChar char="q"/>
            </a:pPr>
            <a:r>
              <a:rPr lang="ru-RU"/>
              <a:t>Кооперативные неоднородные</a:t>
            </a:r>
          </a:p>
        </p:txBody>
      </p:sp>
      <p:sp>
        <p:nvSpPr>
          <p:cNvPr id="43017" name="Text Box 16"/>
          <p:cNvSpPr txBox="1">
            <a:spLocks noChangeArrowheads="1"/>
          </p:cNvSpPr>
          <p:nvPr/>
        </p:nvSpPr>
        <p:spPr bwMode="auto">
          <a:xfrm>
            <a:off x="2011363" y="4549775"/>
            <a:ext cx="134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84150" indent="-1841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ru-RU" sz="2000"/>
              <a:t>Кассеты</a:t>
            </a:r>
          </a:p>
        </p:txBody>
      </p:sp>
      <p:pic>
        <p:nvPicPr>
          <p:cNvPr id="43018" name="Picture 17" descr="C:\Work\Learning\Gelfand\2-й курс - 2007-08 (Гены и сайты)\Лекции\Materials\Casset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43400"/>
            <a:ext cx="23828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9" name="Text Box 18"/>
          <p:cNvSpPr txBox="1">
            <a:spLocks noChangeArrowheads="1"/>
          </p:cNvSpPr>
          <p:nvPr/>
        </p:nvSpPr>
        <p:spPr bwMode="auto">
          <a:xfrm>
            <a:off x="1955800" y="3171825"/>
            <a:ext cx="2393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84150" indent="-1841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ru-RU" sz="2000"/>
              <a:t>Прямые повторы</a:t>
            </a:r>
          </a:p>
        </p:txBody>
      </p:sp>
      <p:sp>
        <p:nvSpPr>
          <p:cNvPr id="43020" name="Text Box 19"/>
          <p:cNvSpPr txBox="1">
            <a:spLocks noChangeArrowheads="1"/>
          </p:cNvSpPr>
          <p:nvPr/>
        </p:nvSpPr>
        <p:spPr bwMode="auto">
          <a:xfrm>
            <a:off x="1193800" y="5105400"/>
            <a:ext cx="154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84175" indent="-38417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90000"/>
              <a:buFont typeface="Wingdings" pitchFamily="2" charset="2"/>
              <a:buChar char="q"/>
            </a:pPr>
            <a:r>
              <a:rPr lang="ru-RU"/>
              <a:t>Другие</a:t>
            </a:r>
          </a:p>
        </p:txBody>
      </p:sp>
      <p:sp>
        <p:nvSpPr>
          <p:cNvPr id="43021" name="Text Box 20"/>
          <p:cNvSpPr txBox="1">
            <a:spLocks noChangeArrowheads="1"/>
          </p:cNvSpPr>
          <p:nvPr/>
        </p:nvSpPr>
        <p:spPr bwMode="auto">
          <a:xfrm>
            <a:off x="381000" y="5957888"/>
            <a:ext cx="292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82600" indent="-482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90000"/>
              <a:buFont typeface="Wingdings" pitchFamily="2" charset="2"/>
              <a:buChar char="v"/>
            </a:pPr>
            <a:r>
              <a:rPr lang="ru-RU" sz="2800"/>
              <a:t>РНК-сигналы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5"/>
          <p:cNvSpPr txBox="1">
            <a:spLocks noChangeArrowheads="1"/>
          </p:cNvSpPr>
          <p:nvPr/>
        </p:nvSpPr>
        <p:spPr bwMode="auto">
          <a:xfrm>
            <a:off x="1752600" y="152400"/>
            <a:ext cx="5518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4000">
                <a:solidFill>
                  <a:schemeClr val="tx2"/>
                </a:solidFill>
              </a:rPr>
              <a:t>Распознавание сайтов</a:t>
            </a:r>
            <a:r>
              <a:rPr lang="ru-RU" sz="2000">
                <a:solidFill>
                  <a:schemeClr val="tx2"/>
                </a:solidFill>
              </a:rPr>
              <a:t> </a:t>
            </a:r>
            <a:r>
              <a:rPr lang="en-US" sz="4000">
                <a:solidFill>
                  <a:schemeClr val="tx2"/>
                </a:solidFill>
              </a:rPr>
              <a:t>:</a:t>
            </a:r>
            <a:endParaRPr lang="ru-RU" sz="4000">
              <a:solidFill>
                <a:schemeClr val="tx2"/>
              </a:solidFill>
            </a:endParaRPr>
          </a:p>
        </p:txBody>
      </p:sp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1447800" y="838200"/>
            <a:ext cx="6156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600">
                <a:solidFill>
                  <a:schemeClr val="tx2"/>
                </a:solidFill>
              </a:rPr>
              <a:t>весовые матрицы (профили)</a:t>
            </a:r>
          </a:p>
        </p:txBody>
      </p:sp>
      <p:sp>
        <p:nvSpPr>
          <p:cNvPr id="44036" name="Rectangle 7"/>
          <p:cNvSpPr>
            <a:spLocks noChangeArrowheads="1"/>
          </p:cNvSpPr>
          <p:nvPr/>
        </p:nvSpPr>
        <p:spPr bwMode="auto">
          <a:xfrm>
            <a:off x="304800" y="2438400"/>
            <a:ext cx="853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i="1"/>
              <a:t>W</a:t>
            </a:r>
            <a:r>
              <a:rPr lang="en-US" sz="1200" i="1"/>
              <a:t> </a:t>
            </a:r>
            <a:r>
              <a:rPr lang="en-US" sz="3200" b="0"/>
              <a:t>(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b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,</a:t>
            </a:r>
            <a:r>
              <a:rPr lang="en-US" sz="18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j</a:t>
            </a:r>
            <a:r>
              <a:rPr lang="en-US" sz="3200" b="0"/>
              <a:t>)</a:t>
            </a:r>
            <a:r>
              <a:rPr lang="en-US" sz="3200" b="0" i="1">
                <a:cs typeface="Times New Roman" pitchFamily="18" charset="0"/>
              </a:rPr>
              <a:t> </a:t>
            </a:r>
            <a:r>
              <a:rPr lang="en-US" sz="3200" b="0">
                <a:cs typeface="Times New Roman" pitchFamily="18" charset="0"/>
              </a:rPr>
              <a:t>= 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ln [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N</a:t>
            </a:r>
            <a:r>
              <a:rPr lang="en-US" sz="1600" b="0" i="1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b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,</a:t>
            </a:r>
            <a:r>
              <a:rPr lang="en-US" sz="18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j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)+0,5] – 0,25 </a:t>
            </a:r>
            <a:r>
              <a:rPr lang="en-US" sz="4000">
                <a:cs typeface="Times New Roman" pitchFamily="18" charset="0"/>
                <a:sym typeface="Symbol" pitchFamily="18" charset="2"/>
              </a:rPr>
              <a:t></a:t>
            </a:r>
            <a:r>
              <a:rPr lang="en-US" sz="3200" b="0" i="1" baseline="-30000">
                <a:cs typeface="Times New Roman" pitchFamily="18" charset="0"/>
              </a:rPr>
              <a:t>i 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ln [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N</a:t>
            </a:r>
            <a:r>
              <a:rPr lang="en-US" sz="1600" b="0" i="1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i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,</a:t>
            </a:r>
            <a:r>
              <a:rPr lang="en-US" sz="18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j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)+0,5]</a:t>
            </a:r>
            <a:endParaRPr lang="ru-RU" sz="2000" b="0">
              <a:sym typeface="Symbol" pitchFamily="18" charset="2"/>
            </a:endParaRPr>
          </a:p>
        </p:txBody>
      </p:sp>
      <p:sp>
        <p:nvSpPr>
          <p:cNvPr id="44037" name="Text Box 8"/>
          <p:cNvSpPr txBox="1">
            <a:spLocks noChangeArrowheads="1"/>
          </p:cNvSpPr>
          <p:nvPr/>
        </p:nvSpPr>
        <p:spPr bwMode="auto">
          <a:xfrm>
            <a:off x="228600" y="1854200"/>
            <a:ext cx="5330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/>
              <a:t>Позиционные веса нуклеотидов</a:t>
            </a:r>
          </a:p>
        </p:txBody>
      </p:sp>
      <p:sp>
        <p:nvSpPr>
          <p:cNvPr id="44038" name="Text Box 10"/>
          <p:cNvSpPr txBox="1">
            <a:spLocks noChangeArrowheads="1"/>
          </p:cNvSpPr>
          <p:nvPr/>
        </p:nvSpPr>
        <p:spPr bwMode="auto">
          <a:xfrm>
            <a:off x="457200" y="3429000"/>
            <a:ext cx="7696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0"/>
              <a:t>Вес потенциального сайта (</a:t>
            </a:r>
            <a:r>
              <a:rPr lang="en-US" sz="2800" b="0" i="1"/>
              <a:t>k</a:t>
            </a:r>
            <a:r>
              <a:rPr lang="en-US" sz="2800" b="0"/>
              <a:t>-</a:t>
            </a:r>
            <a:r>
              <a:rPr lang="ru-RU" sz="2800" b="0"/>
              <a:t>мера)</a:t>
            </a:r>
            <a:r>
              <a:rPr lang="en-US" sz="2800" b="0">
                <a:cs typeface="Times New Roman" pitchFamily="18" charset="0"/>
              </a:rPr>
              <a:t> </a:t>
            </a:r>
            <a:r>
              <a:rPr lang="en-US" sz="2800" i="1">
                <a:cs typeface="Times New Roman" pitchFamily="18" charset="0"/>
              </a:rPr>
              <a:t>b</a:t>
            </a:r>
            <a:r>
              <a:rPr lang="en-US" sz="2800" baseline="-25000">
                <a:cs typeface="Times New Roman" pitchFamily="18" charset="0"/>
              </a:rPr>
              <a:t>1</a:t>
            </a:r>
            <a:r>
              <a:rPr lang="en-US" sz="2800">
                <a:cs typeface="Times New Roman" pitchFamily="18" charset="0"/>
              </a:rPr>
              <a:t>…</a:t>
            </a:r>
            <a:r>
              <a:rPr lang="en-US" sz="2800" i="1">
                <a:cs typeface="Times New Roman" pitchFamily="18" charset="0"/>
              </a:rPr>
              <a:t>b</a:t>
            </a:r>
            <a:r>
              <a:rPr lang="en-US" sz="2800" i="1" baseline="-25000">
                <a:cs typeface="Times New Roman" pitchFamily="18" charset="0"/>
              </a:rPr>
              <a:t>k</a:t>
            </a:r>
            <a:r>
              <a:rPr lang="en-US" sz="2800" b="0" i="1" baseline="-25000">
                <a:cs typeface="Times New Roman" pitchFamily="18" charset="0"/>
              </a:rPr>
              <a:t> </a:t>
            </a:r>
            <a:r>
              <a:rPr lang="ru-RU" sz="2800" b="0"/>
              <a:t>– сумма соответствующих позиционных весов</a:t>
            </a:r>
            <a:r>
              <a:rPr lang="ru-RU" sz="1400" b="0"/>
              <a:t> </a:t>
            </a:r>
            <a:r>
              <a:rPr lang="en-US" sz="2800" b="0"/>
              <a:t>:</a:t>
            </a:r>
            <a:endParaRPr lang="ru-RU" sz="2800"/>
          </a:p>
        </p:txBody>
      </p:sp>
      <p:sp>
        <p:nvSpPr>
          <p:cNvPr id="44039" name="Rectangle 11"/>
          <p:cNvSpPr>
            <a:spLocks noChangeArrowheads="1"/>
          </p:cNvSpPr>
          <p:nvPr/>
        </p:nvSpPr>
        <p:spPr bwMode="auto">
          <a:xfrm>
            <a:off x="457200" y="4678363"/>
            <a:ext cx="830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i="1"/>
              <a:t>S</a:t>
            </a:r>
            <a:r>
              <a:rPr lang="en-US" sz="1200" i="1"/>
              <a:t> </a:t>
            </a:r>
            <a:r>
              <a:rPr lang="en-US" sz="3200" b="0"/>
              <a:t>(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b</a:t>
            </a:r>
            <a:r>
              <a:rPr lang="en-US" sz="3200" b="0" baseline="-25000">
                <a:cs typeface="Times New Roman" pitchFamily="18" charset="0"/>
                <a:sym typeface="Symbol" pitchFamily="18" charset="2"/>
              </a:rPr>
              <a:t>1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…b</a:t>
            </a:r>
            <a:r>
              <a:rPr lang="en-US" sz="3200" b="0" i="1" baseline="-25000">
                <a:cs typeface="Times New Roman" pitchFamily="18" charset="0"/>
                <a:sym typeface="Symbol" pitchFamily="18" charset="2"/>
              </a:rPr>
              <a:t>k</a:t>
            </a:r>
            <a:r>
              <a:rPr lang="en-US" sz="3200" b="0"/>
              <a:t>)</a:t>
            </a:r>
            <a:r>
              <a:rPr lang="en-US" sz="3200" b="0" i="1">
                <a:cs typeface="Times New Roman" pitchFamily="18" charset="0"/>
              </a:rPr>
              <a:t> </a:t>
            </a:r>
            <a:r>
              <a:rPr lang="en-US" sz="3200" b="0">
                <a:cs typeface="Times New Roman" pitchFamily="18" charset="0"/>
              </a:rPr>
              <a:t>= </a:t>
            </a:r>
            <a:r>
              <a:rPr lang="en-US" sz="4000" b="0">
                <a:cs typeface="Times New Roman" pitchFamily="18" charset="0"/>
                <a:sym typeface="Symbol" pitchFamily="18" charset="2"/>
              </a:rPr>
              <a:t></a:t>
            </a:r>
            <a:r>
              <a:rPr lang="en-US" sz="3200" i="1" baseline="-30000">
                <a:cs typeface="Times New Roman" pitchFamily="18" charset="0"/>
              </a:rPr>
              <a:t>i=</a:t>
            </a:r>
            <a:r>
              <a:rPr lang="en-US" sz="3200" baseline="-30000">
                <a:cs typeface="Times New Roman" pitchFamily="18" charset="0"/>
              </a:rPr>
              <a:t>1</a:t>
            </a:r>
            <a:r>
              <a:rPr lang="en-US" sz="3200" i="1" baseline="-30000">
                <a:cs typeface="Times New Roman" pitchFamily="18" charset="0"/>
              </a:rPr>
              <a:t>…k</a:t>
            </a:r>
            <a:r>
              <a:rPr lang="en-US" sz="3200" b="0" i="1" baseline="-30000">
                <a:cs typeface="Times New Roman" pitchFamily="18" charset="0"/>
              </a:rPr>
              <a:t> </a:t>
            </a:r>
            <a:r>
              <a:rPr lang="en-US" sz="3200" b="0" i="1"/>
              <a:t>W</a:t>
            </a:r>
            <a:r>
              <a:rPr lang="en-US" sz="1200" b="0" i="1"/>
              <a:t> </a:t>
            </a:r>
            <a:r>
              <a:rPr lang="en-US" sz="3200" b="0"/>
              <a:t>(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b</a:t>
            </a:r>
            <a:r>
              <a:rPr lang="en-US" sz="3200" b="0" i="1" baseline="-30000">
                <a:cs typeface="Times New Roman" pitchFamily="18" charset="0"/>
              </a:rPr>
              <a:t>i</a:t>
            </a:r>
            <a:r>
              <a:rPr lang="en-US" sz="1200" b="0" i="1" baseline="-30000">
                <a:cs typeface="Times New Roman" pitchFamily="18" charset="0"/>
              </a:rPr>
              <a:t> </a:t>
            </a:r>
            <a:r>
              <a:rPr lang="en-US" sz="3200" b="0">
                <a:cs typeface="Times New Roman" pitchFamily="18" charset="0"/>
                <a:sym typeface="Symbol" pitchFamily="18" charset="2"/>
              </a:rPr>
              <a:t>, </a:t>
            </a:r>
            <a:r>
              <a:rPr lang="en-US" sz="1800" b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0" i="1">
                <a:cs typeface="Times New Roman" pitchFamily="18" charset="0"/>
                <a:sym typeface="Symbol" pitchFamily="18" charset="2"/>
              </a:rPr>
              <a:t>j</a:t>
            </a:r>
            <a:r>
              <a:rPr lang="en-US" sz="3200" b="0"/>
              <a:t>)</a:t>
            </a:r>
            <a:endParaRPr lang="ru-RU" sz="3200" b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250825" y="152400"/>
            <a:ext cx="8651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800">
                <a:solidFill>
                  <a:schemeClr val="tx2"/>
                </a:solidFill>
              </a:rPr>
              <a:t>Распознавание сайтов</a:t>
            </a:r>
            <a:r>
              <a:rPr lang="ru-RU" sz="1400">
                <a:solidFill>
                  <a:schemeClr val="tx2"/>
                </a:solidFill>
              </a:rPr>
              <a:t> </a:t>
            </a:r>
            <a:r>
              <a:rPr lang="en-US" sz="2800">
                <a:solidFill>
                  <a:schemeClr val="tx2"/>
                </a:solidFill>
              </a:rPr>
              <a:t>: </a:t>
            </a:r>
            <a:r>
              <a:rPr lang="ru-RU" sz="2800">
                <a:solidFill>
                  <a:schemeClr val="tx2"/>
                </a:solidFill>
              </a:rPr>
              <a:t>весовые матрицы (профили)</a:t>
            </a: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2224088" y="2074863"/>
            <a:ext cx="2438400" cy="457200"/>
          </a:xfrm>
          <a:prstGeom prst="rect">
            <a:avLst/>
          </a:prstGeom>
          <a:solidFill>
            <a:srgbClr val="CCFFFF"/>
          </a:solidFill>
          <a:ln w="19050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0" y="2135188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0">
                <a:latin typeface="Courier New" pitchFamily="49" charset="0"/>
              </a:rPr>
              <a:t>GCAATCTTCTTGCT</a:t>
            </a:r>
            <a:r>
              <a:rPr lang="en-US" sz="2000">
                <a:latin typeface="Courier New" pitchFamily="49" charset="0"/>
              </a:rPr>
              <a:t>GCGCAAGCGTTTTCCA</a:t>
            </a:r>
            <a:r>
              <a:rPr lang="en-US" sz="2000" b="0">
                <a:latin typeface="Courier New" pitchFamily="49" charset="0"/>
              </a:rPr>
              <a:t>GAACAGGTTAGATGATCTTTTTGTCGCT</a:t>
            </a:r>
            <a:endParaRPr lang="ru-RU" sz="2000" b="0">
              <a:latin typeface="Courier New" pitchFamily="49" charset="0"/>
            </a:endParaRPr>
          </a:p>
        </p:txBody>
      </p:sp>
      <p:graphicFrame>
        <p:nvGraphicFramePr>
          <p:cNvPr id="10242" name="Object 9"/>
          <p:cNvGraphicFramePr>
            <a:graphicFrameLocks noChangeAspect="1"/>
          </p:cNvGraphicFramePr>
          <p:nvPr/>
        </p:nvGraphicFramePr>
        <p:xfrm>
          <a:off x="228600" y="3065463"/>
          <a:ext cx="8610600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Лист" r:id="rId4" imgW="10582656" imgH="1476756" progId="Excel.Sheet.8">
                  <p:embed/>
                </p:oleObj>
              </mc:Choice>
              <mc:Fallback>
                <p:oleObj name="Лист" r:id="rId4" imgW="10582656" imgH="1476756" progId="Excel.Shee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065463"/>
                        <a:ext cx="8610600" cy="120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AutoShape 10"/>
          <p:cNvSpPr>
            <a:spLocks noChangeArrowheads="1"/>
          </p:cNvSpPr>
          <p:nvPr/>
        </p:nvSpPr>
        <p:spPr bwMode="auto">
          <a:xfrm>
            <a:off x="7467600" y="1825625"/>
            <a:ext cx="1524000" cy="381000"/>
          </a:xfrm>
          <a:prstGeom prst="rightArrow">
            <a:avLst>
              <a:gd name="adj1" fmla="val 50000"/>
              <a:gd name="adj2" fmla="val 100000"/>
            </a:avLst>
          </a:prstGeom>
          <a:gradFill rotWithShape="0">
            <a:gsLst>
              <a:gs pos="0">
                <a:srgbClr val="FFFFFF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7772400" y="1368425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i="1"/>
              <a:t>carA</a:t>
            </a:r>
            <a:endParaRPr lang="ru-RU" i="1"/>
          </a:p>
        </p:txBody>
      </p:sp>
      <p:sp>
        <p:nvSpPr>
          <p:cNvPr id="10248" name="Text Box 12"/>
          <p:cNvSpPr txBox="1">
            <a:spLocks noChangeArrowheads="1"/>
          </p:cNvSpPr>
          <p:nvPr/>
        </p:nvSpPr>
        <p:spPr bwMode="auto">
          <a:xfrm>
            <a:off x="304800" y="1368425"/>
            <a:ext cx="294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i="1"/>
              <a:t>Escherichia coli </a:t>
            </a:r>
            <a:r>
              <a:rPr lang="en-US"/>
              <a:t>K-12</a:t>
            </a:r>
            <a:endParaRPr lang="ru-RU"/>
          </a:p>
        </p:txBody>
      </p:sp>
      <p:sp>
        <p:nvSpPr>
          <p:cNvPr id="10249" name="Text Box 13"/>
          <p:cNvSpPr txBox="1">
            <a:spLocks noChangeArrowheads="1"/>
          </p:cNvSpPr>
          <p:nvPr/>
        </p:nvSpPr>
        <p:spPr bwMode="auto">
          <a:xfrm>
            <a:off x="457200" y="4662488"/>
            <a:ext cx="5638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0"/>
              <a:t>Вес данного потенциального сайта</a:t>
            </a:r>
            <a:r>
              <a:rPr lang="ru-RU" sz="1400" b="0"/>
              <a:t> </a:t>
            </a:r>
            <a:r>
              <a:rPr lang="en-US" sz="2800" b="0"/>
              <a:t>:</a:t>
            </a:r>
            <a:endParaRPr lang="ru-RU" sz="2800"/>
          </a:p>
        </p:txBody>
      </p:sp>
      <p:sp>
        <p:nvSpPr>
          <p:cNvPr id="10250" name="Rectangle 14"/>
          <p:cNvSpPr>
            <a:spLocks noChangeArrowheads="1"/>
          </p:cNvSpPr>
          <p:nvPr/>
        </p:nvSpPr>
        <p:spPr bwMode="auto">
          <a:xfrm>
            <a:off x="3048000" y="5334000"/>
            <a:ext cx="2133600" cy="598488"/>
          </a:xfrm>
          <a:prstGeom prst="rect">
            <a:avLst/>
          </a:prstGeom>
          <a:solidFill>
            <a:srgbClr val="CCFF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i="1"/>
              <a:t>S </a:t>
            </a:r>
            <a:r>
              <a:rPr lang="en-US" sz="3200" b="0">
                <a:cs typeface="Times New Roman" pitchFamily="18" charset="0"/>
              </a:rPr>
              <a:t>= </a:t>
            </a:r>
            <a:r>
              <a:rPr lang="ru-RU" sz="3200">
                <a:sym typeface="Symbol" pitchFamily="18" charset="2"/>
              </a:rPr>
              <a:t>21,2</a:t>
            </a:r>
            <a:endParaRPr lang="ru-RU" sz="3200" b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6"/>
          <p:cNvSpPr txBox="1">
            <a:spLocks noChangeArrowheads="1"/>
          </p:cNvSpPr>
          <p:nvPr/>
        </p:nvSpPr>
        <p:spPr bwMode="auto">
          <a:xfrm>
            <a:off x="1447800" y="228600"/>
            <a:ext cx="6248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600">
                <a:solidFill>
                  <a:schemeClr val="tx2"/>
                </a:solidFill>
              </a:rPr>
              <a:t>Распределение весов</a:t>
            </a:r>
          </a:p>
          <a:p>
            <a:pPr algn="ctr" eaLnBrk="1" hangingPunct="1"/>
            <a:r>
              <a:rPr lang="ru-RU" sz="3600">
                <a:solidFill>
                  <a:schemeClr val="tx2"/>
                </a:solidFill>
              </a:rPr>
              <a:t>сайтов связывания рибосом</a:t>
            </a:r>
          </a:p>
        </p:txBody>
      </p:sp>
      <p:sp>
        <p:nvSpPr>
          <p:cNvPr id="45059" name="Text Box 7"/>
          <p:cNvSpPr txBox="1">
            <a:spLocks noChangeArrowheads="1"/>
          </p:cNvSpPr>
          <p:nvPr/>
        </p:nvSpPr>
        <p:spPr bwMode="auto">
          <a:xfrm>
            <a:off x="4052888" y="1719263"/>
            <a:ext cx="955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0"/>
              <a:t>сайты</a:t>
            </a:r>
          </a:p>
        </p:txBody>
      </p:sp>
      <p:sp>
        <p:nvSpPr>
          <p:cNvPr id="45060" name="Text Box 8"/>
          <p:cNvSpPr txBox="1">
            <a:spLocks noChangeArrowheads="1"/>
          </p:cNvSpPr>
          <p:nvPr/>
        </p:nvSpPr>
        <p:spPr bwMode="auto">
          <a:xfrm>
            <a:off x="4052888" y="2128838"/>
            <a:ext cx="1330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0"/>
              <a:t>не сайты</a:t>
            </a:r>
          </a:p>
        </p:txBody>
      </p:sp>
      <p:pic>
        <p:nvPicPr>
          <p:cNvPr id="45061" name="Picture 9" descr="C:\Work\Learning\Gelfand\2-й курс - 2007-08 (Гены и сайты)\Лекции\Materials\Ribsit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52197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11"/>
          <p:cNvSpPr txBox="1">
            <a:spLocks noChangeArrowheads="1"/>
          </p:cNvSpPr>
          <p:nvPr/>
        </p:nvSpPr>
        <p:spPr bwMode="auto">
          <a:xfrm>
            <a:off x="6880225" y="5867400"/>
            <a:ext cx="511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800"/>
              <a:t>вес</a:t>
            </a:r>
          </a:p>
        </p:txBody>
      </p:sp>
      <p:sp>
        <p:nvSpPr>
          <p:cNvPr id="45063" name="Text Box 12"/>
          <p:cNvSpPr txBox="1">
            <a:spLocks noChangeArrowheads="1"/>
          </p:cNvSpPr>
          <p:nvPr/>
        </p:nvSpPr>
        <p:spPr bwMode="auto">
          <a:xfrm>
            <a:off x="609600" y="22860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sz="1800"/>
              <a:t>Кол-во сайтов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1371600" y="228600"/>
            <a:ext cx="6297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600">
                <a:solidFill>
                  <a:schemeClr val="tx2"/>
                </a:solidFill>
              </a:rPr>
              <a:t>Оценка качества алгоритмов</a:t>
            </a: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1143000" y="1385888"/>
            <a:ext cx="2992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/>
              <a:t>Чувствительность =</a:t>
            </a:r>
          </a:p>
        </p:txBody>
      </p:sp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4191000" y="1160463"/>
            <a:ext cx="357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0"/>
              <a:t>правильно предсказанные</a:t>
            </a:r>
          </a:p>
        </p:txBody>
      </p:sp>
      <p:sp>
        <p:nvSpPr>
          <p:cNvPr id="46085" name="Text Box 8"/>
          <p:cNvSpPr txBox="1">
            <a:spLocks noChangeArrowheads="1"/>
          </p:cNvSpPr>
          <p:nvPr/>
        </p:nvSpPr>
        <p:spPr bwMode="auto">
          <a:xfrm>
            <a:off x="4933950" y="1643063"/>
            <a:ext cx="2228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0"/>
              <a:t>все правильные</a:t>
            </a:r>
          </a:p>
        </p:txBody>
      </p:sp>
      <p:sp>
        <p:nvSpPr>
          <p:cNvPr id="46086" name="Line 9"/>
          <p:cNvSpPr>
            <a:spLocks noChangeShapeType="1"/>
          </p:cNvSpPr>
          <p:nvPr/>
        </p:nvSpPr>
        <p:spPr bwMode="auto">
          <a:xfrm flipV="1">
            <a:off x="4191000" y="1643063"/>
            <a:ext cx="3733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087" name="Text Box 10"/>
          <p:cNvSpPr txBox="1">
            <a:spLocks noChangeArrowheads="1"/>
          </p:cNvSpPr>
          <p:nvPr/>
        </p:nvSpPr>
        <p:spPr bwMode="auto">
          <a:xfrm>
            <a:off x="1279525" y="2571750"/>
            <a:ext cx="265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/>
              <a:t>Специфичность =</a:t>
            </a:r>
          </a:p>
        </p:txBody>
      </p:sp>
      <p:sp>
        <p:nvSpPr>
          <p:cNvPr id="46088" name="Text Box 11"/>
          <p:cNvSpPr txBox="1">
            <a:spLocks noChangeArrowheads="1"/>
          </p:cNvSpPr>
          <p:nvPr/>
        </p:nvSpPr>
        <p:spPr bwMode="auto">
          <a:xfrm>
            <a:off x="4098925" y="2328863"/>
            <a:ext cx="357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b="0"/>
              <a:t>правильно предсказанные</a:t>
            </a:r>
          </a:p>
        </p:txBody>
      </p:sp>
      <p:sp>
        <p:nvSpPr>
          <p:cNvPr id="46089" name="Text Box 12"/>
          <p:cNvSpPr txBox="1">
            <a:spLocks noChangeArrowheads="1"/>
          </p:cNvSpPr>
          <p:nvPr/>
        </p:nvSpPr>
        <p:spPr bwMode="auto">
          <a:xfrm>
            <a:off x="4425950" y="2833688"/>
            <a:ext cx="2620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b="0"/>
              <a:t>все предсказанные</a:t>
            </a:r>
          </a:p>
        </p:txBody>
      </p:sp>
      <p:sp>
        <p:nvSpPr>
          <p:cNvPr id="46090" name="Text Box 14"/>
          <p:cNvSpPr txBox="1">
            <a:spLocks noChangeArrowheads="1"/>
          </p:cNvSpPr>
          <p:nvPr/>
        </p:nvSpPr>
        <p:spPr bwMode="auto">
          <a:xfrm>
            <a:off x="228600" y="3671888"/>
            <a:ext cx="6600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0"/>
              <a:t>Трудно составить тестирующую выборку</a:t>
            </a:r>
            <a:r>
              <a:rPr lang="en-US" sz="2800" b="0"/>
              <a:t>:</a:t>
            </a:r>
            <a:endParaRPr lang="ru-RU" sz="2800" b="0"/>
          </a:p>
        </p:txBody>
      </p:sp>
      <p:sp>
        <p:nvSpPr>
          <p:cNvPr id="46091" name="Line 15"/>
          <p:cNvSpPr>
            <a:spLocks noChangeShapeType="1"/>
          </p:cNvSpPr>
          <p:nvPr/>
        </p:nvSpPr>
        <p:spPr bwMode="auto">
          <a:xfrm flipV="1">
            <a:off x="3962400" y="2833688"/>
            <a:ext cx="3733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092" name="Text Box 18"/>
          <p:cNvSpPr txBox="1">
            <a:spLocks noChangeArrowheads="1"/>
          </p:cNvSpPr>
          <p:nvPr/>
        </p:nvSpPr>
        <p:spPr bwMode="auto">
          <a:xfrm>
            <a:off x="831850" y="4267200"/>
            <a:ext cx="54165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76250" indent="-4762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—"/>
            </a:pPr>
            <a:r>
              <a:rPr lang="ru-RU" b="0"/>
              <a:t>неизвестные сайты</a:t>
            </a:r>
          </a:p>
          <a:p>
            <a:pPr eaLnBrk="1" hangingPunct="1">
              <a:buFontTx/>
              <a:buChar char="—"/>
            </a:pPr>
            <a:r>
              <a:rPr lang="ru-RU" b="0"/>
              <a:t>активация в определенных условиях</a:t>
            </a:r>
          </a:p>
          <a:p>
            <a:pPr eaLnBrk="1" hangingPunct="1">
              <a:buFontTx/>
              <a:buChar char="—"/>
            </a:pPr>
            <a:r>
              <a:rPr lang="ru-RU" b="0"/>
              <a:t>неспецифическое связывание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742950" y="304800"/>
            <a:ext cx="76279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4000">
                <a:solidFill>
                  <a:schemeClr val="tx2"/>
                </a:solidFill>
              </a:rPr>
              <a:t>Промоторы</a:t>
            </a:r>
            <a:r>
              <a:rPr lang="en-US" sz="4000">
                <a:solidFill>
                  <a:schemeClr val="tx2"/>
                </a:solidFill>
              </a:rPr>
              <a:t> </a:t>
            </a:r>
            <a:r>
              <a:rPr lang="en-US" sz="4000" i="1">
                <a:solidFill>
                  <a:schemeClr val="tx2"/>
                </a:solidFill>
              </a:rPr>
              <a:t>Escherichia coli</a:t>
            </a:r>
            <a:r>
              <a:rPr lang="ru-RU" sz="4000" i="1">
                <a:solidFill>
                  <a:schemeClr val="tx2"/>
                </a:solidFill>
              </a:rPr>
              <a:t> </a:t>
            </a:r>
            <a:r>
              <a:rPr lang="en-US" sz="4000">
                <a:solidFill>
                  <a:schemeClr val="tx2"/>
                </a:solidFill>
              </a:rPr>
              <a:t>K-12</a:t>
            </a:r>
            <a:endParaRPr lang="ru-RU" sz="4000" i="1">
              <a:solidFill>
                <a:schemeClr val="tx2"/>
              </a:solidFill>
            </a:endParaRPr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685800" y="1495425"/>
            <a:ext cx="65452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0"/>
              <a:t>Профиль предсказывает </a:t>
            </a:r>
            <a:r>
              <a:rPr lang="en-US" sz="2800" b="0"/>
              <a:t>1</a:t>
            </a:r>
            <a:r>
              <a:rPr lang="ru-RU" sz="2800" b="0"/>
              <a:t> сайт на</a:t>
            </a:r>
            <a:r>
              <a:rPr lang="en-US" sz="2800" b="0"/>
              <a:t> 2000 </a:t>
            </a:r>
            <a:r>
              <a:rPr lang="ru-RU" sz="2800" b="0"/>
              <a:t>нт</a:t>
            </a: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679450" y="2300288"/>
            <a:ext cx="3282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/>
              <a:t>Чувствительность</a:t>
            </a:r>
            <a:r>
              <a:rPr lang="en-US" sz="2800"/>
              <a:t>:</a:t>
            </a:r>
            <a:endParaRPr lang="ru-RU" sz="2800"/>
          </a:p>
        </p:txBody>
      </p:sp>
      <p:sp>
        <p:nvSpPr>
          <p:cNvPr id="47109" name="Text Box 10"/>
          <p:cNvSpPr txBox="1">
            <a:spLocks noChangeArrowheads="1"/>
          </p:cNvSpPr>
          <p:nvPr/>
        </p:nvSpPr>
        <p:spPr bwMode="auto">
          <a:xfrm>
            <a:off x="914400" y="2957513"/>
            <a:ext cx="7694613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–"/>
            </a:pPr>
            <a:r>
              <a:rPr lang="en-US" b="0"/>
              <a:t>25% </a:t>
            </a:r>
            <a:r>
              <a:rPr lang="ru-RU" b="0"/>
              <a:t>на всех промоторах</a:t>
            </a:r>
          </a:p>
          <a:p>
            <a:pPr eaLnBrk="1" hangingPunct="1">
              <a:buFontTx/>
              <a:buChar char="–"/>
            </a:pPr>
            <a:endParaRPr lang="ru-RU" sz="1200" b="0"/>
          </a:p>
          <a:p>
            <a:pPr eaLnBrk="1" hangingPunct="1">
              <a:buFontTx/>
              <a:buChar char="–"/>
            </a:pPr>
            <a:r>
              <a:rPr lang="en-US" b="0"/>
              <a:t>60% </a:t>
            </a:r>
            <a:r>
              <a:rPr lang="ru-RU" b="0"/>
              <a:t>на конститутивных (неактивируемых) промоторах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029200" y="366713"/>
            <a:ext cx="2286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200"/>
              <a:t>Эукариоты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838200" y="381000"/>
            <a:ext cx="297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200"/>
              <a:t>Прокариоты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685800" y="1447800"/>
            <a:ext cx="33528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7825" indent="-377825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0">
                <a:solidFill>
                  <a:srgbClr val="000066"/>
                </a:solidFill>
              </a:rPr>
              <a:t>1.</a:t>
            </a:r>
            <a:r>
              <a:rPr lang="ru-RU" sz="2800" b="0"/>
              <a:t> Сопряжение транскрипции и трансляции</a:t>
            </a:r>
          </a:p>
          <a:p>
            <a:pPr eaLnBrk="1" hangingPunct="1"/>
            <a:endParaRPr lang="ru-RU" sz="2000" b="0"/>
          </a:p>
          <a:p>
            <a:pPr eaLnBrk="1" hangingPunct="1"/>
            <a:r>
              <a:rPr lang="ru-RU" sz="2800" b="0">
                <a:solidFill>
                  <a:srgbClr val="000066"/>
                </a:solidFill>
              </a:rPr>
              <a:t>2.</a:t>
            </a:r>
            <a:r>
              <a:rPr lang="ru-RU" sz="2800" b="0"/>
              <a:t> Котранскрипция нескольких генов (опероны)</a:t>
            </a:r>
          </a:p>
        </p:txBody>
      </p:sp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4953000" y="1447800"/>
            <a:ext cx="4114800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0988" indent="-280988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000066"/>
              </a:buClr>
              <a:buFontTx/>
              <a:buAutoNum type="arabicPeriod"/>
            </a:pPr>
            <a:r>
              <a:rPr lang="ru-RU" sz="2800" b="0"/>
              <a:t>Транскрипция</a:t>
            </a:r>
          </a:p>
          <a:p>
            <a:pPr eaLnBrk="1" hangingPunct="1">
              <a:buClr>
                <a:srgbClr val="000066"/>
              </a:buClr>
              <a:buFontTx/>
              <a:buAutoNum type="arabicPeriod"/>
            </a:pPr>
            <a:endParaRPr lang="ru-RU" sz="2800" b="0"/>
          </a:p>
          <a:p>
            <a:pPr eaLnBrk="1" hangingPunct="1">
              <a:buClr>
                <a:srgbClr val="000066"/>
              </a:buClr>
              <a:buFontTx/>
              <a:buAutoNum type="arabicPeriod"/>
            </a:pPr>
            <a:endParaRPr lang="ru-RU" sz="2000" b="0"/>
          </a:p>
          <a:p>
            <a:pPr eaLnBrk="1" hangingPunct="1">
              <a:buClr>
                <a:srgbClr val="000066"/>
              </a:buClr>
              <a:buFontTx/>
              <a:buAutoNum type="arabicPeriod"/>
            </a:pPr>
            <a:r>
              <a:rPr lang="ru-RU" sz="2800" b="0"/>
              <a:t> Процессинг пре-мРНК</a:t>
            </a:r>
          </a:p>
          <a:p>
            <a:pPr eaLnBrk="1" hangingPunct="1">
              <a:buClr>
                <a:srgbClr val="000066"/>
              </a:buClr>
              <a:buFontTx/>
              <a:buAutoNum type="arabicPeriod"/>
            </a:pPr>
            <a:endParaRPr lang="ru-RU" sz="2800" b="0"/>
          </a:p>
          <a:p>
            <a:pPr eaLnBrk="1" hangingPunct="1">
              <a:buClr>
                <a:srgbClr val="000066"/>
              </a:buClr>
              <a:buFontTx/>
              <a:buAutoNum type="arabicPeriod"/>
            </a:pPr>
            <a:endParaRPr lang="ru-RU" sz="2800" b="0"/>
          </a:p>
          <a:p>
            <a:pPr eaLnBrk="1" hangingPunct="1">
              <a:buClr>
                <a:srgbClr val="000066"/>
              </a:buClr>
              <a:buFontTx/>
              <a:buAutoNum type="arabicPeriod"/>
            </a:pPr>
            <a:endParaRPr lang="ru-RU" sz="2800" b="0"/>
          </a:p>
          <a:p>
            <a:pPr eaLnBrk="1" hangingPunct="1">
              <a:buClr>
                <a:srgbClr val="000066"/>
              </a:buClr>
              <a:buFontTx/>
              <a:buAutoNum type="arabicPeriod"/>
            </a:pPr>
            <a:endParaRPr lang="ru-RU" sz="2800" b="0"/>
          </a:p>
          <a:p>
            <a:pPr eaLnBrk="1" hangingPunct="1">
              <a:buClr>
                <a:srgbClr val="000066"/>
              </a:buClr>
              <a:buFontTx/>
              <a:buAutoNum type="arabicPeriod"/>
            </a:pPr>
            <a:endParaRPr lang="ru-RU" sz="800" b="0"/>
          </a:p>
          <a:p>
            <a:pPr eaLnBrk="1" hangingPunct="1">
              <a:buClr>
                <a:srgbClr val="000066"/>
              </a:buClr>
              <a:buFontTx/>
              <a:buAutoNum type="arabicPeriod"/>
            </a:pPr>
            <a:r>
              <a:rPr lang="ru-RU" sz="2800" b="0"/>
              <a:t> Экспорт мРНК</a:t>
            </a:r>
          </a:p>
          <a:p>
            <a:pPr eaLnBrk="1" hangingPunct="1">
              <a:buClr>
                <a:srgbClr val="000066"/>
              </a:buClr>
              <a:buFontTx/>
              <a:buAutoNum type="arabicPeriod"/>
            </a:pPr>
            <a:endParaRPr lang="ru-RU" sz="2800" b="0"/>
          </a:p>
          <a:p>
            <a:pPr eaLnBrk="1" hangingPunct="1">
              <a:buClr>
                <a:srgbClr val="000066"/>
              </a:buClr>
              <a:buFontTx/>
              <a:buAutoNum type="arabicPeriod"/>
            </a:pPr>
            <a:r>
              <a:rPr lang="ru-RU" sz="2800" b="0"/>
              <a:t>Трансляция</a:t>
            </a:r>
          </a:p>
        </p:txBody>
      </p:sp>
      <p:sp>
        <p:nvSpPr>
          <p:cNvPr id="20486" name="Text Box 12"/>
          <p:cNvSpPr txBox="1">
            <a:spLocks noChangeArrowheads="1"/>
          </p:cNvSpPr>
          <p:nvPr/>
        </p:nvSpPr>
        <p:spPr bwMode="auto">
          <a:xfrm>
            <a:off x="5099050" y="1981200"/>
            <a:ext cx="442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0"/>
              <a:t>(</a:t>
            </a:r>
            <a:r>
              <a:rPr lang="ru-RU" i="1"/>
              <a:t>синтез пре-мРНК</a:t>
            </a:r>
            <a:r>
              <a:rPr lang="ru-RU" b="0"/>
              <a:t>)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5340350" y="3200400"/>
            <a:ext cx="31940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87325" indent="-187325">
              <a:buSzPct val="60000"/>
              <a:buFontTx/>
              <a:buChar char="–"/>
              <a:defRPr/>
            </a:pPr>
            <a:r>
              <a:rPr lang="ru-RU" b="0"/>
              <a:t> кэпирование</a:t>
            </a:r>
          </a:p>
          <a:p>
            <a:pPr marL="187325" indent="-187325">
              <a:buSzPct val="60000"/>
              <a:buFontTx/>
              <a:buChar char="–"/>
              <a:defRPr/>
            </a:pPr>
            <a:endParaRPr lang="ru-RU" sz="800" b="0"/>
          </a:p>
          <a:p>
            <a:pPr marL="187325" indent="-187325">
              <a:buSzPct val="60000"/>
              <a:buFontTx/>
              <a:buChar char="–"/>
              <a:defRPr/>
            </a:pPr>
            <a:r>
              <a:rPr lang="ru-RU" b="0"/>
              <a:t> </a:t>
            </a:r>
            <a:r>
              <a:rPr lang="ru-RU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сплайсинг</a:t>
            </a:r>
          </a:p>
          <a:p>
            <a:pPr marL="187325" indent="-187325">
              <a:buSzPct val="60000"/>
              <a:buFontTx/>
              <a:buChar char="–"/>
              <a:defRPr/>
            </a:pPr>
            <a:endParaRPr lang="ru-RU" sz="80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87325" indent="-187325">
              <a:buSzPct val="60000"/>
              <a:buFontTx/>
              <a:buChar char="–"/>
              <a:defRPr/>
            </a:pPr>
            <a:r>
              <a:rPr lang="ru-RU" b="0"/>
              <a:t> полиаденилирование</a:t>
            </a:r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>
            <a:off x="304800" y="1143000"/>
            <a:ext cx="320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>
            <a:off x="4502150" y="1143000"/>
            <a:ext cx="3124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>
            <a:off x="4654550" y="914400"/>
            <a:ext cx="0" cy="5105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>
            <a:off x="457200" y="914400"/>
            <a:ext cx="0" cy="5105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1371600" y="304800"/>
            <a:ext cx="6305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600">
                <a:solidFill>
                  <a:schemeClr val="tx2"/>
                </a:solidFill>
              </a:rPr>
              <a:t>Эукариотические промоторы</a:t>
            </a:r>
          </a:p>
        </p:txBody>
      </p:sp>
      <p:pic>
        <p:nvPicPr>
          <p:cNvPr id="48131" name="Picture 5" descr="C:\Work\Learning\Gelfand\2-й курс - 2007-08 (Гены и сайты)\Лекции\Materials\EukProm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1409700"/>
            <a:ext cx="6297612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Line 6"/>
          <p:cNvSpPr>
            <a:spLocks noChangeShapeType="1"/>
          </p:cNvSpPr>
          <p:nvPr/>
        </p:nvSpPr>
        <p:spPr bwMode="auto">
          <a:xfrm flipH="1" flipV="1">
            <a:off x="5105400" y="4038600"/>
            <a:ext cx="762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5157788" y="4648200"/>
            <a:ext cx="3148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000"/>
              <a:t>Случайные предсказания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1511300" y="152400"/>
            <a:ext cx="60245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600">
                <a:solidFill>
                  <a:schemeClr val="tx2"/>
                </a:solidFill>
              </a:rPr>
              <a:t>Сайты связывания рибосом</a:t>
            </a:r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381000" y="990600"/>
            <a:ext cx="6019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76250" indent="-4762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90000"/>
              <a:buFont typeface="Wingdings" pitchFamily="2" charset="2"/>
              <a:buChar char="v"/>
            </a:pPr>
            <a:r>
              <a:rPr lang="ru-RU" sz="2800" b="0"/>
              <a:t>Надежность предсказания зависит от информационного содержания</a:t>
            </a:r>
          </a:p>
        </p:txBody>
      </p:sp>
      <p:pic>
        <p:nvPicPr>
          <p:cNvPr id="49156" name="Picture 6" descr="C:\Work\Learning\Gelfand\2-й курс - 2007-08 (Гены и сайты)\Лекции\Materials\sitesInf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5207000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7"/>
          <p:cNvSpPr txBox="1">
            <a:spLocks noChangeArrowheads="1"/>
          </p:cNvSpPr>
          <p:nvPr/>
        </p:nvSpPr>
        <p:spPr bwMode="auto">
          <a:xfrm>
            <a:off x="2801938" y="6362700"/>
            <a:ext cx="328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1800"/>
              <a:t>Информационное содержание</a:t>
            </a:r>
          </a:p>
        </p:txBody>
      </p:sp>
      <p:sp>
        <p:nvSpPr>
          <p:cNvPr id="49158" name="Text Box 8"/>
          <p:cNvSpPr txBox="1">
            <a:spLocks noChangeArrowheads="1"/>
          </p:cNvSpPr>
          <p:nvPr/>
        </p:nvSpPr>
        <p:spPr bwMode="auto">
          <a:xfrm rot="-5400000">
            <a:off x="-180975" y="3825875"/>
            <a:ext cx="298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1800"/>
              <a:t>Правильно предсказанные</a:t>
            </a:r>
          </a:p>
          <a:p>
            <a:pPr algn="ctr" eaLnBrk="1" hangingPunct="1"/>
            <a:r>
              <a:rPr lang="ru-RU" sz="1800"/>
              <a:t>старты трансляции (в %)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1270000" y="996950"/>
          <a:ext cx="6511925" cy="3735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2514600" y="228600"/>
            <a:ext cx="3978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200" b="0">
                <a:solidFill>
                  <a:schemeClr val="tx2"/>
                </a:solidFill>
              </a:rPr>
              <a:t>CRP (</a:t>
            </a:r>
            <a:r>
              <a:rPr lang="ru-RU" sz="3200" b="0" i="1">
                <a:solidFill>
                  <a:schemeClr val="tx2"/>
                </a:solidFill>
              </a:rPr>
              <a:t>E</a:t>
            </a:r>
            <a:r>
              <a:rPr lang="en-US" sz="3200" b="0" i="1">
                <a:solidFill>
                  <a:schemeClr val="tx2"/>
                </a:solidFill>
              </a:rPr>
              <a:t>scherichia</a:t>
            </a:r>
            <a:r>
              <a:rPr lang="ru-RU" sz="3200" b="0" i="1">
                <a:solidFill>
                  <a:schemeClr val="tx2"/>
                </a:solidFill>
              </a:rPr>
              <a:t> coli</a:t>
            </a:r>
            <a:r>
              <a:rPr lang="ru-RU" sz="3200" b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1371600" y="1524000"/>
            <a:ext cx="38735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/>
              <a:t>%</a:t>
            </a:r>
            <a:endParaRPr lang="ru-RU" sz="1600"/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1219200" y="4953000"/>
            <a:ext cx="67913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cs typeface="Times New Roman" pitchFamily="18" charset="0"/>
              </a:rPr>
              <a:t>OV </a:t>
            </a:r>
            <a:r>
              <a:rPr lang="ru-RU" sz="2000">
                <a:cs typeface="Times New Roman" pitchFamily="18" charset="0"/>
              </a:rPr>
              <a:t>= 1 – специфичность</a:t>
            </a:r>
            <a:r>
              <a:rPr lang="en-US" sz="2000" b="0"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2000" b="0">
                <a:cs typeface="Times New Roman" pitchFamily="18" charset="0"/>
              </a:rPr>
              <a:t>      </a:t>
            </a:r>
            <a:r>
              <a:rPr lang="ru-RU" sz="2000" b="0" u="sng">
                <a:cs typeface="Times New Roman" pitchFamily="18" charset="0"/>
              </a:rPr>
              <a:t>перепредсказание</a:t>
            </a:r>
            <a:r>
              <a:rPr lang="ru-RU" sz="2000" b="0">
                <a:cs typeface="Times New Roman" pitchFamily="18" charset="0"/>
              </a:rPr>
              <a:t> (% лишних среди всех предсказанных)</a:t>
            </a:r>
          </a:p>
          <a:p>
            <a:pPr eaLnBrk="1" hangingPunct="1"/>
            <a:endParaRPr lang="ru-RU" sz="2000" b="0">
              <a:cs typeface="Times New Roman" pitchFamily="18" charset="0"/>
            </a:endParaRPr>
          </a:p>
          <a:p>
            <a:pPr eaLnBrk="1" hangingPunct="1"/>
            <a:r>
              <a:rPr lang="en-US" sz="2000">
                <a:cs typeface="Times New Roman" pitchFamily="18" charset="0"/>
              </a:rPr>
              <a:t>UN </a:t>
            </a:r>
            <a:r>
              <a:rPr lang="ru-RU" sz="2000">
                <a:cs typeface="Times New Roman" pitchFamily="18" charset="0"/>
              </a:rPr>
              <a:t>= 1 – чувствительность</a:t>
            </a:r>
            <a:endParaRPr lang="en-US" sz="2000">
              <a:cs typeface="Times New Roman" pitchFamily="18" charset="0"/>
            </a:endParaRPr>
          </a:p>
          <a:p>
            <a:pPr eaLnBrk="1" hangingPunct="1"/>
            <a:r>
              <a:rPr lang="en-US" sz="2000" b="0">
                <a:cs typeface="Times New Roman" pitchFamily="18" charset="0"/>
              </a:rPr>
              <a:t>      </a:t>
            </a:r>
            <a:r>
              <a:rPr lang="ru-RU" sz="2000" b="0" u="sng">
                <a:cs typeface="Times New Roman" pitchFamily="18" charset="0"/>
              </a:rPr>
              <a:t>недопредсказание</a:t>
            </a:r>
            <a:r>
              <a:rPr lang="ru-RU" sz="2000" b="0">
                <a:cs typeface="Times New Roman" pitchFamily="18" charset="0"/>
              </a:rPr>
              <a:t> (% потерянных правильных)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6"/>
          <p:cNvGraphicFramePr>
            <a:graphicFrameLocks noChangeAspect="1"/>
          </p:cNvGraphicFramePr>
          <p:nvPr/>
        </p:nvGraphicFramePr>
        <p:xfrm>
          <a:off x="1828800" y="838200"/>
          <a:ext cx="5410200" cy="385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Document" r:id="rId4" imgW="7940160" imgH="5591880" progId="Word.Document.8">
                  <p:embed/>
                </p:oleObj>
              </mc:Choice>
              <mc:Fallback>
                <p:oleObj name="Document" r:id="rId4" imgW="7940160" imgH="559188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838200"/>
                        <a:ext cx="5410200" cy="385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838200" y="152400"/>
            <a:ext cx="7432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600" b="0">
                <a:solidFill>
                  <a:schemeClr val="tx2"/>
                </a:solidFill>
              </a:rPr>
              <a:t>Запись GenBank для гена </a:t>
            </a:r>
            <a:r>
              <a:rPr lang="en-US" sz="3600" b="0" i="1">
                <a:solidFill>
                  <a:schemeClr val="tx2"/>
                </a:solidFill>
              </a:rPr>
              <a:t>aroP</a:t>
            </a:r>
            <a:r>
              <a:rPr lang="ru-RU" sz="3600" b="0">
                <a:solidFill>
                  <a:schemeClr val="tx2"/>
                </a:solidFill>
              </a:rPr>
              <a:t> </a:t>
            </a:r>
            <a:r>
              <a:rPr lang="ru-RU" sz="3600" b="0" i="1">
                <a:solidFill>
                  <a:schemeClr val="tx2"/>
                </a:solidFill>
              </a:rPr>
              <a:t>E. coli</a:t>
            </a:r>
          </a:p>
        </p:txBody>
      </p:sp>
      <p:sp>
        <p:nvSpPr>
          <p:cNvPr id="12292" name="AutoShape 8"/>
          <p:cNvSpPr>
            <a:spLocks noChangeArrowheads="1"/>
          </p:cNvSpPr>
          <p:nvPr/>
        </p:nvSpPr>
        <p:spPr bwMode="auto">
          <a:xfrm>
            <a:off x="457200" y="6089650"/>
            <a:ext cx="1905000" cy="539750"/>
          </a:xfrm>
          <a:prstGeom prst="leftArrow">
            <a:avLst>
              <a:gd name="adj1" fmla="val 57083"/>
              <a:gd name="adj2" fmla="val 72059"/>
            </a:avLst>
          </a:prstGeom>
          <a:solidFill>
            <a:srgbClr val="3366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AutoShape 9"/>
          <p:cNvSpPr>
            <a:spLocks noChangeArrowheads="1"/>
          </p:cNvSpPr>
          <p:nvPr/>
        </p:nvSpPr>
        <p:spPr bwMode="auto">
          <a:xfrm rot="10800000">
            <a:off x="2743200" y="6121400"/>
            <a:ext cx="457200" cy="431800"/>
          </a:xfrm>
          <a:prstGeom prst="chevron">
            <a:avLst>
              <a:gd name="adj" fmla="val 38235"/>
            </a:avLst>
          </a:prstGeom>
          <a:solidFill>
            <a:srgbClr val="3366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AutoShape 10"/>
          <p:cNvSpPr>
            <a:spLocks noChangeArrowheads="1"/>
          </p:cNvSpPr>
          <p:nvPr/>
        </p:nvSpPr>
        <p:spPr bwMode="auto">
          <a:xfrm rot="10800000">
            <a:off x="3810000" y="6121400"/>
            <a:ext cx="457200" cy="431800"/>
          </a:xfrm>
          <a:prstGeom prst="chevron">
            <a:avLst>
              <a:gd name="adj" fmla="val 38235"/>
            </a:avLst>
          </a:prstGeom>
          <a:solidFill>
            <a:srgbClr val="3366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AutoShape 11"/>
          <p:cNvSpPr>
            <a:spLocks noChangeArrowheads="1"/>
          </p:cNvSpPr>
          <p:nvPr/>
        </p:nvSpPr>
        <p:spPr bwMode="auto">
          <a:xfrm rot="10800000">
            <a:off x="4876800" y="6121400"/>
            <a:ext cx="457200" cy="431800"/>
          </a:xfrm>
          <a:prstGeom prst="chevron">
            <a:avLst>
              <a:gd name="adj" fmla="val 38235"/>
            </a:avLst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AutoShape 12"/>
          <p:cNvSpPr>
            <a:spLocks noChangeArrowheads="1"/>
          </p:cNvSpPr>
          <p:nvPr/>
        </p:nvSpPr>
        <p:spPr bwMode="auto">
          <a:xfrm rot="10800000">
            <a:off x="6934200" y="6121400"/>
            <a:ext cx="457200" cy="431800"/>
          </a:xfrm>
          <a:prstGeom prst="chevron">
            <a:avLst>
              <a:gd name="adj" fmla="val 38235"/>
            </a:avLst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AutoShape 13"/>
          <p:cNvSpPr>
            <a:spLocks noChangeArrowheads="1"/>
          </p:cNvSpPr>
          <p:nvPr/>
        </p:nvSpPr>
        <p:spPr bwMode="auto">
          <a:xfrm rot="10800000">
            <a:off x="8001000" y="6121400"/>
            <a:ext cx="457200" cy="431800"/>
          </a:xfrm>
          <a:prstGeom prst="chevron">
            <a:avLst>
              <a:gd name="adj" fmla="val 38235"/>
            </a:avLst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Freeform 20"/>
          <p:cNvSpPr>
            <a:spLocks/>
          </p:cNvSpPr>
          <p:nvPr/>
        </p:nvSpPr>
        <p:spPr bwMode="auto">
          <a:xfrm>
            <a:off x="5638800" y="5381625"/>
            <a:ext cx="844550" cy="1168400"/>
          </a:xfrm>
          <a:custGeom>
            <a:avLst/>
            <a:gdLst>
              <a:gd name="T0" fmla="*/ 532 w 532"/>
              <a:gd name="T1" fmla="*/ 736 h 736"/>
              <a:gd name="T2" fmla="*/ 532 w 532"/>
              <a:gd name="T3" fmla="*/ 68 h 736"/>
              <a:gd name="T4" fmla="*/ 240 w 532"/>
              <a:gd name="T5" fmla="*/ 68 h 736"/>
              <a:gd name="T6" fmla="*/ 240 w 532"/>
              <a:gd name="T7" fmla="*/ 0 h 736"/>
              <a:gd name="T8" fmla="*/ 0 w 532"/>
              <a:gd name="T9" fmla="*/ 138 h 736"/>
              <a:gd name="T10" fmla="*/ 242 w 532"/>
              <a:gd name="T11" fmla="*/ 274 h 736"/>
              <a:gd name="T12" fmla="*/ 242 w 532"/>
              <a:gd name="T13" fmla="*/ 214 h 736"/>
              <a:gd name="T14" fmla="*/ 384 w 532"/>
              <a:gd name="T15" fmla="*/ 214 h 736"/>
              <a:gd name="T16" fmla="*/ 384 w 532"/>
              <a:gd name="T17" fmla="*/ 736 h 736"/>
              <a:gd name="T18" fmla="*/ 532 w 532"/>
              <a:gd name="T19" fmla="*/ 736 h 7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32"/>
              <a:gd name="T31" fmla="*/ 0 h 736"/>
              <a:gd name="T32" fmla="*/ 532 w 532"/>
              <a:gd name="T33" fmla="*/ 736 h 7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32" h="736">
                <a:moveTo>
                  <a:pt x="532" y="736"/>
                </a:moveTo>
                <a:lnTo>
                  <a:pt x="532" y="68"/>
                </a:lnTo>
                <a:lnTo>
                  <a:pt x="240" y="68"/>
                </a:lnTo>
                <a:lnTo>
                  <a:pt x="240" y="0"/>
                </a:lnTo>
                <a:lnTo>
                  <a:pt x="0" y="138"/>
                </a:lnTo>
                <a:lnTo>
                  <a:pt x="242" y="274"/>
                </a:lnTo>
                <a:lnTo>
                  <a:pt x="242" y="214"/>
                </a:lnTo>
                <a:lnTo>
                  <a:pt x="384" y="214"/>
                </a:lnTo>
                <a:lnTo>
                  <a:pt x="384" y="736"/>
                </a:lnTo>
                <a:lnTo>
                  <a:pt x="532" y="736"/>
                </a:lnTo>
                <a:close/>
              </a:path>
            </a:pathLst>
          </a:cu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9" name="Text Box 21"/>
          <p:cNvSpPr txBox="1">
            <a:spLocks noChangeArrowheads="1"/>
          </p:cNvSpPr>
          <p:nvPr/>
        </p:nvSpPr>
        <p:spPr bwMode="auto">
          <a:xfrm>
            <a:off x="1219200" y="5641975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i="1"/>
              <a:t>aroP</a:t>
            </a:r>
            <a:endParaRPr lang="ru-RU" i="1"/>
          </a:p>
        </p:txBody>
      </p:sp>
      <p:sp>
        <p:nvSpPr>
          <p:cNvPr id="12300" name="Text Box 22"/>
          <p:cNvSpPr txBox="1">
            <a:spLocks noChangeArrowheads="1"/>
          </p:cNvSpPr>
          <p:nvPr/>
        </p:nvSpPr>
        <p:spPr bwMode="auto">
          <a:xfrm>
            <a:off x="2590800" y="5715000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TyrR</a:t>
            </a:r>
            <a:endParaRPr lang="ru-RU" sz="2000"/>
          </a:p>
        </p:txBody>
      </p:sp>
      <p:sp>
        <p:nvSpPr>
          <p:cNvPr id="12301" name="Text Box 23"/>
          <p:cNvSpPr txBox="1">
            <a:spLocks noChangeArrowheads="1"/>
          </p:cNvSpPr>
          <p:nvPr/>
        </p:nvSpPr>
        <p:spPr bwMode="auto">
          <a:xfrm>
            <a:off x="3641725" y="5715000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TyrR</a:t>
            </a:r>
            <a:endParaRPr lang="ru-RU" sz="2000"/>
          </a:p>
        </p:txBody>
      </p:sp>
      <p:sp>
        <p:nvSpPr>
          <p:cNvPr id="12302" name="Text Box 24"/>
          <p:cNvSpPr txBox="1">
            <a:spLocks noChangeArrowheads="1"/>
          </p:cNvSpPr>
          <p:nvPr/>
        </p:nvSpPr>
        <p:spPr bwMode="auto">
          <a:xfrm>
            <a:off x="4800600" y="5715000"/>
            <a:ext cx="74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PutA</a:t>
            </a:r>
            <a:endParaRPr lang="ru-RU" sz="2000"/>
          </a:p>
        </p:txBody>
      </p:sp>
      <p:sp>
        <p:nvSpPr>
          <p:cNvPr id="12303" name="Text Box 25"/>
          <p:cNvSpPr txBox="1">
            <a:spLocks noChangeArrowheads="1"/>
          </p:cNvSpPr>
          <p:nvPr/>
        </p:nvSpPr>
        <p:spPr bwMode="auto">
          <a:xfrm>
            <a:off x="6800850" y="5699125"/>
            <a:ext cx="81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OxyR</a:t>
            </a:r>
            <a:endParaRPr lang="ru-RU" sz="2000"/>
          </a:p>
        </p:txBody>
      </p:sp>
      <p:sp>
        <p:nvSpPr>
          <p:cNvPr id="12304" name="Text Box 26"/>
          <p:cNvSpPr txBox="1">
            <a:spLocks noChangeArrowheads="1"/>
          </p:cNvSpPr>
          <p:nvPr/>
        </p:nvSpPr>
        <p:spPr bwMode="auto">
          <a:xfrm>
            <a:off x="7848600" y="5699125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ArgR</a:t>
            </a:r>
            <a:endParaRPr lang="ru-RU" sz="2000"/>
          </a:p>
        </p:txBody>
      </p:sp>
      <p:sp>
        <p:nvSpPr>
          <p:cNvPr id="12305" name="Text Box 27"/>
          <p:cNvSpPr txBox="1">
            <a:spLocks noChangeArrowheads="1"/>
          </p:cNvSpPr>
          <p:nvPr/>
        </p:nvSpPr>
        <p:spPr bwMode="auto">
          <a:xfrm>
            <a:off x="5410200" y="4953000"/>
            <a:ext cx="1212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promoter</a:t>
            </a:r>
            <a:endParaRPr lang="ru-RU" sz="20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2590800" y="533400"/>
            <a:ext cx="38290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4000">
                <a:solidFill>
                  <a:schemeClr val="tx2"/>
                </a:solidFill>
              </a:rPr>
              <a:t>Что же делать ?</a:t>
            </a:r>
          </a:p>
        </p:txBody>
      </p:sp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685800" y="1600200"/>
            <a:ext cx="1744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600"/>
              <a:t>Выход</a:t>
            </a:r>
            <a:r>
              <a:rPr lang="ru-RU" sz="1800"/>
              <a:t> </a:t>
            </a:r>
            <a:r>
              <a:rPr lang="ru-RU" sz="3600"/>
              <a:t>:</a:t>
            </a:r>
          </a:p>
        </p:txBody>
      </p:sp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990600" y="2286000"/>
            <a:ext cx="69342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200"/>
              <a:t>филогенетическое картирование (филогенетический футпринтинг)</a:t>
            </a:r>
            <a:r>
              <a:rPr lang="en-US" sz="1600"/>
              <a:t> </a:t>
            </a:r>
            <a:r>
              <a:rPr lang="ru-RU" sz="3200"/>
              <a:t>:</a:t>
            </a:r>
            <a:r>
              <a:rPr lang="ru-RU" sz="3200" b="0"/>
              <a:t> </a:t>
            </a:r>
            <a:r>
              <a:rPr lang="en-US" sz="3200" b="0"/>
              <a:t>“</a:t>
            </a:r>
            <a:r>
              <a:rPr lang="ru-RU" sz="3200" b="0"/>
              <a:t>правильные</a:t>
            </a:r>
            <a:r>
              <a:rPr lang="en-US" sz="3200" b="0"/>
              <a:t>”</a:t>
            </a:r>
            <a:r>
              <a:rPr lang="ru-RU" sz="3200" b="0"/>
              <a:t> сайты консервативны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1852613" y="152400"/>
            <a:ext cx="5345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600">
                <a:solidFill>
                  <a:schemeClr val="tx2"/>
                </a:solidFill>
              </a:rPr>
              <a:t>Консервативная область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457200" y="1219200"/>
            <a:ext cx="915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i="1"/>
              <a:t>purL</a:t>
            </a:r>
            <a:endParaRPr lang="ru-RU" sz="2800" i="1"/>
          </a:p>
        </p:txBody>
      </p:sp>
      <p:graphicFrame>
        <p:nvGraphicFramePr>
          <p:cNvPr id="13314" name="Object 20"/>
          <p:cNvGraphicFramePr>
            <a:graphicFrameLocks noChangeAspect="1"/>
          </p:cNvGraphicFramePr>
          <p:nvPr/>
        </p:nvGraphicFramePr>
        <p:xfrm>
          <a:off x="150813" y="2176463"/>
          <a:ext cx="8845550" cy="307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Document" r:id="rId4" imgW="7431480" imgH="2589480" progId="Word.Document.8">
                  <p:embed/>
                </p:oleObj>
              </mc:Choice>
              <mc:Fallback>
                <p:oleObj name="Document" r:id="rId4" imgW="7431480" imgH="2589480" progId="Word.Document.8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3" y="2176463"/>
                        <a:ext cx="8845550" cy="307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22"/>
          <p:cNvSpPr txBox="1">
            <a:spLocks noChangeArrowheads="1"/>
          </p:cNvSpPr>
          <p:nvPr/>
        </p:nvSpPr>
        <p:spPr bwMode="auto">
          <a:xfrm>
            <a:off x="1676400" y="3032125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E80000"/>
                </a:solidFill>
              </a:rPr>
              <a:t>PurR</a:t>
            </a:r>
            <a:endParaRPr lang="ru-RU" sz="2000">
              <a:solidFill>
                <a:srgbClr val="E80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176338" y="152400"/>
            <a:ext cx="6696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600">
                <a:solidFill>
                  <a:schemeClr val="tx2"/>
                </a:solidFill>
              </a:rPr>
              <a:t>Менее консервативная область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457200" y="1066800"/>
            <a:ext cx="854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i="1"/>
              <a:t>yjcD</a:t>
            </a:r>
            <a:endParaRPr lang="ru-RU" sz="2800" i="1"/>
          </a:p>
        </p:txBody>
      </p:sp>
      <p:graphicFrame>
        <p:nvGraphicFramePr>
          <p:cNvPr id="14338" name="Object 6"/>
          <p:cNvGraphicFramePr>
            <a:graphicFrameLocks noChangeAspect="1"/>
          </p:cNvGraphicFramePr>
          <p:nvPr/>
        </p:nvGraphicFramePr>
        <p:xfrm>
          <a:off x="152400" y="2063750"/>
          <a:ext cx="8763000" cy="433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Document" r:id="rId4" imgW="7393320" imgH="3686760" progId="Word.Document.8">
                  <p:embed/>
                </p:oleObj>
              </mc:Choice>
              <mc:Fallback>
                <p:oleObj name="Document" r:id="rId4" imgW="7393320" imgH="368676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063750"/>
                        <a:ext cx="8763000" cy="433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5715000" y="2895600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E80000"/>
                </a:solidFill>
              </a:rPr>
              <a:t>PurR</a:t>
            </a:r>
            <a:endParaRPr lang="ru-RU" sz="2000">
              <a:solidFill>
                <a:srgbClr val="E80000"/>
              </a:solidFill>
            </a:endParaRP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6553200" y="1676400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E80000"/>
                </a:solidFill>
              </a:rPr>
              <a:t>PurR</a:t>
            </a:r>
            <a:endParaRPr lang="ru-RU" sz="2000">
              <a:solidFill>
                <a:srgbClr val="E800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28"/>
          <p:cNvSpPr txBox="1">
            <a:spLocks noChangeArrowheads="1"/>
          </p:cNvSpPr>
          <p:nvPr/>
        </p:nvSpPr>
        <p:spPr bwMode="auto">
          <a:xfrm>
            <a:off x="1981200" y="304800"/>
            <a:ext cx="5086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i="1"/>
              <a:t>rbsD</a:t>
            </a:r>
            <a:r>
              <a:rPr lang="en-US" sz="3600"/>
              <a:t> </a:t>
            </a:r>
            <a:r>
              <a:rPr lang="ru-RU" sz="3600"/>
              <a:t>в энтеробактериях</a:t>
            </a:r>
          </a:p>
        </p:txBody>
      </p:sp>
      <p:sp>
        <p:nvSpPr>
          <p:cNvPr id="15364" name="Text Box 31"/>
          <p:cNvSpPr txBox="1">
            <a:spLocks noChangeArrowheads="1"/>
          </p:cNvSpPr>
          <p:nvPr/>
        </p:nvSpPr>
        <p:spPr bwMode="auto">
          <a:xfrm>
            <a:off x="3976688" y="16764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000066"/>
                </a:solidFill>
              </a:rPr>
              <a:t>RbsR</a:t>
            </a:r>
            <a:endParaRPr lang="ru-RU">
              <a:solidFill>
                <a:srgbClr val="000066"/>
              </a:solidFill>
            </a:endParaRPr>
          </a:p>
        </p:txBody>
      </p:sp>
      <p:graphicFrame>
        <p:nvGraphicFramePr>
          <p:cNvPr id="15362" name="Object 32"/>
          <p:cNvGraphicFramePr>
            <a:graphicFrameLocks noChangeAspect="1"/>
          </p:cNvGraphicFramePr>
          <p:nvPr/>
        </p:nvGraphicFramePr>
        <p:xfrm>
          <a:off x="304800" y="2154238"/>
          <a:ext cx="8382000" cy="310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Document" r:id="rId4" imgW="6172200" imgH="2284200" progId="Word.Document.8">
                  <p:embed/>
                </p:oleObj>
              </mc:Choice>
              <mc:Fallback>
                <p:oleObj name="Document" r:id="rId4" imgW="6172200" imgH="2284200" progId="Word.Document.8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154238"/>
                        <a:ext cx="8382000" cy="310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2471738" y="76200"/>
            <a:ext cx="4108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600">
                <a:solidFill>
                  <a:schemeClr val="tx2"/>
                </a:solidFill>
              </a:rPr>
              <a:t>Сложная ситуация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2590800" y="685800"/>
            <a:ext cx="3921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0"/>
              <a:t>сайты консервативны …</a:t>
            </a:r>
          </a:p>
        </p:txBody>
      </p:sp>
      <p:graphicFrame>
        <p:nvGraphicFramePr>
          <p:cNvPr id="16386" name="Object 10"/>
          <p:cNvGraphicFramePr>
            <a:graphicFrameLocks noChangeAspect="1"/>
          </p:cNvGraphicFramePr>
          <p:nvPr/>
        </p:nvGraphicFramePr>
        <p:xfrm>
          <a:off x="227013" y="2751138"/>
          <a:ext cx="8693150" cy="175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Document" r:id="rId4" imgW="6748920" imgH="1419120" progId="Word.Document.8">
                  <p:embed/>
                </p:oleObj>
              </mc:Choice>
              <mc:Fallback>
                <p:oleObj name="Document" r:id="rId4" imgW="6748920" imgH="141912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2751138"/>
                        <a:ext cx="8693150" cy="175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11"/>
          <p:cNvSpPr txBox="1">
            <a:spLocks noChangeArrowheads="1"/>
          </p:cNvSpPr>
          <p:nvPr/>
        </p:nvSpPr>
        <p:spPr bwMode="auto">
          <a:xfrm>
            <a:off x="228600" y="1752600"/>
            <a:ext cx="519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/>
              <a:t>Сайты связывания </a:t>
            </a:r>
            <a:r>
              <a:rPr lang="en-US"/>
              <a:t>FruR </a:t>
            </a:r>
            <a:r>
              <a:rPr lang="ru-RU"/>
              <a:t>перед </a:t>
            </a:r>
            <a:r>
              <a:rPr lang="en-US" i="1"/>
              <a:t>ppsA</a:t>
            </a:r>
            <a:endParaRPr lang="ru-RU" i="1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471738" y="76200"/>
            <a:ext cx="4108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600">
                <a:solidFill>
                  <a:schemeClr val="tx2"/>
                </a:solidFill>
              </a:rPr>
              <a:t>Сложная ситуация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2514600" y="700088"/>
            <a:ext cx="4148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0"/>
              <a:t>…</a:t>
            </a:r>
            <a:r>
              <a:rPr lang="en-US" sz="2800" b="0"/>
              <a:t> </a:t>
            </a:r>
            <a:r>
              <a:rPr lang="ru-RU" sz="2800" b="0"/>
              <a:t>но не на выравнивании</a:t>
            </a:r>
          </a:p>
        </p:txBody>
      </p:sp>
      <p:graphicFrame>
        <p:nvGraphicFramePr>
          <p:cNvPr id="17410" name="Object 6"/>
          <p:cNvGraphicFramePr>
            <a:graphicFrameLocks noChangeAspect="1"/>
          </p:cNvGraphicFramePr>
          <p:nvPr/>
        </p:nvGraphicFramePr>
        <p:xfrm>
          <a:off x="304800" y="1450975"/>
          <a:ext cx="86106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Document" r:id="rId4" imgW="7459200" imgH="4018680" progId="Word.Document.8">
                  <p:embed/>
                </p:oleObj>
              </mc:Choice>
              <mc:Fallback>
                <p:oleObj name="Document" r:id="rId4" imgW="7459200" imgH="401868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50975"/>
                        <a:ext cx="86106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905000" y="76200"/>
            <a:ext cx="525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600"/>
              <a:t>Сплайсинг (</a:t>
            </a:r>
            <a:r>
              <a:rPr lang="ru-RU" sz="1600"/>
              <a:t> </a:t>
            </a:r>
            <a:r>
              <a:rPr lang="ru-RU" sz="3600"/>
              <a:t>эукариоты</a:t>
            </a:r>
            <a:r>
              <a:rPr lang="ru-RU" sz="1600"/>
              <a:t> </a:t>
            </a:r>
            <a:r>
              <a:rPr lang="ru-RU" sz="3600"/>
              <a:t>)</a:t>
            </a:r>
          </a:p>
        </p:txBody>
      </p:sp>
      <p:pic>
        <p:nvPicPr>
          <p:cNvPr id="21507" name="Picture 14" descr="D:\Ravcheyev\Work\Learning\Gelfand\2-й курс - 2007-08 (Гены и сайты)\Лекции\Materials\spl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3260725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5" descr="D:\Ravcheyev\Work\Learning\Gelfand\2-й курс - 2007-08 (Гены и сайты)\Лекции\Materials\spl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05000"/>
            <a:ext cx="16795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6" descr="D:\Ravcheyev\Work\Learning\Gelfand\2-й курс - 2007-08 (Гены и сайты)\Лекции\Materials\spl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29000"/>
            <a:ext cx="172561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7" descr="D:\Ravcheyev\Work\Learning\Gelfand\2-й курс - 2007-08 (Гены и сайты)\Лекции\Materials\spl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4937125"/>
            <a:ext cx="238283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8" descr="D:\Ravcheyev\Work\Learning\Gelfand\2-й курс - 2007-08 (Гены и сайты)\Лекции\Materials\spl5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96000"/>
            <a:ext cx="1143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9" descr="D:\Ravcheyev\Work\Learning\Gelfand\2-й курс - 2007-08 (Гены и сайты)\Лекции\Materials\spl5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400800"/>
            <a:ext cx="14668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AutoShape 22"/>
          <p:cNvSpPr>
            <a:spLocks noChangeArrowheads="1"/>
          </p:cNvSpPr>
          <p:nvPr/>
        </p:nvSpPr>
        <p:spPr bwMode="auto">
          <a:xfrm>
            <a:off x="3962400" y="1295400"/>
            <a:ext cx="381000" cy="762000"/>
          </a:xfrm>
          <a:prstGeom prst="downArrow">
            <a:avLst>
              <a:gd name="adj1" fmla="val 42500"/>
              <a:gd name="adj2" fmla="val 71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4" name="Text Box 23"/>
          <p:cNvSpPr txBox="1">
            <a:spLocks noChangeArrowheads="1"/>
          </p:cNvSpPr>
          <p:nvPr/>
        </p:nvSpPr>
        <p:spPr bwMode="auto">
          <a:xfrm>
            <a:off x="4343400" y="1447800"/>
            <a:ext cx="2651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800">
                <a:solidFill>
                  <a:srgbClr val="A50021"/>
                </a:solidFill>
                <a:latin typeface="Arial" pitchFamily="34" charset="0"/>
              </a:rPr>
              <a:t>Сборка сплайсосомы</a:t>
            </a:r>
          </a:p>
        </p:txBody>
      </p:sp>
      <p:sp>
        <p:nvSpPr>
          <p:cNvPr id="21515" name="AutoShape 24"/>
          <p:cNvSpPr>
            <a:spLocks noChangeArrowheads="1"/>
          </p:cNvSpPr>
          <p:nvPr/>
        </p:nvSpPr>
        <p:spPr bwMode="auto">
          <a:xfrm>
            <a:off x="3962400" y="2819400"/>
            <a:ext cx="381000" cy="762000"/>
          </a:xfrm>
          <a:prstGeom prst="downArrow">
            <a:avLst>
              <a:gd name="adj1" fmla="val 42500"/>
              <a:gd name="adj2" fmla="val 71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6" name="Text Box 25"/>
          <p:cNvSpPr txBox="1">
            <a:spLocks noChangeArrowheads="1"/>
          </p:cNvSpPr>
          <p:nvPr/>
        </p:nvSpPr>
        <p:spPr bwMode="auto">
          <a:xfrm>
            <a:off x="4343400" y="2940050"/>
            <a:ext cx="342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sz="1800">
                <a:solidFill>
                  <a:srgbClr val="A50021"/>
                </a:solidFill>
                <a:latin typeface="Arial" pitchFamily="34" charset="0"/>
              </a:rPr>
              <a:t>Разрез на 5</a:t>
            </a:r>
            <a:r>
              <a:rPr lang="en-US" sz="1800">
                <a:solidFill>
                  <a:srgbClr val="A50021"/>
                </a:solidFill>
                <a:latin typeface="Arial" pitchFamily="34" charset="0"/>
              </a:rPr>
              <a:t>’ </a:t>
            </a:r>
            <a:r>
              <a:rPr lang="ru-RU" sz="1800">
                <a:solidFill>
                  <a:srgbClr val="A50021"/>
                </a:solidFill>
                <a:latin typeface="Arial" pitchFamily="34" charset="0"/>
              </a:rPr>
              <a:t>конце интрона, образование «аркана»</a:t>
            </a:r>
          </a:p>
        </p:txBody>
      </p:sp>
      <p:sp>
        <p:nvSpPr>
          <p:cNvPr id="21517" name="Text Box 26"/>
          <p:cNvSpPr txBox="1">
            <a:spLocks noChangeArrowheads="1"/>
          </p:cNvSpPr>
          <p:nvPr/>
        </p:nvSpPr>
        <p:spPr bwMode="auto">
          <a:xfrm>
            <a:off x="4419600" y="4387850"/>
            <a:ext cx="342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sz="1800">
                <a:solidFill>
                  <a:srgbClr val="A50021"/>
                </a:solidFill>
                <a:latin typeface="Arial" pitchFamily="34" charset="0"/>
              </a:rPr>
              <a:t>Разрез на 3</a:t>
            </a:r>
            <a:r>
              <a:rPr lang="en-US" sz="1800">
                <a:solidFill>
                  <a:srgbClr val="A50021"/>
                </a:solidFill>
                <a:latin typeface="Arial" pitchFamily="34" charset="0"/>
              </a:rPr>
              <a:t>’ </a:t>
            </a:r>
            <a:r>
              <a:rPr lang="ru-RU" sz="1800">
                <a:solidFill>
                  <a:srgbClr val="A50021"/>
                </a:solidFill>
                <a:latin typeface="Arial" pitchFamily="34" charset="0"/>
              </a:rPr>
              <a:t>конце интрона, соединение экзонов</a:t>
            </a:r>
          </a:p>
        </p:txBody>
      </p:sp>
      <p:sp>
        <p:nvSpPr>
          <p:cNvPr id="21518" name="AutoShape 27"/>
          <p:cNvSpPr>
            <a:spLocks noChangeArrowheads="1"/>
          </p:cNvSpPr>
          <p:nvPr/>
        </p:nvSpPr>
        <p:spPr bwMode="auto">
          <a:xfrm>
            <a:off x="3962400" y="4343400"/>
            <a:ext cx="381000" cy="609600"/>
          </a:xfrm>
          <a:prstGeom prst="downArrow">
            <a:avLst>
              <a:gd name="adj1" fmla="val 45833"/>
              <a:gd name="adj2" fmla="val 7374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9" name="AutoShape 28"/>
          <p:cNvSpPr>
            <a:spLocks noChangeArrowheads="1"/>
          </p:cNvSpPr>
          <p:nvPr/>
        </p:nvSpPr>
        <p:spPr bwMode="auto">
          <a:xfrm rot="-2492121">
            <a:off x="4495800" y="5638800"/>
            <a:ext cx="381000" cy="762000"/>
          </a:xfrm>
          <a:prstGeom prst="downArrow">
            <a:avLst>
              <a:gd name="adj1" fmla="val 42500"/>
              <a:gd name="adj2" fmla="val 71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20" name="AutoShape 29"/>
          <p:cNvSpPr>
            <a:spLocks noChangeArrowheads="1"/>
          </p:cNvSpPr>
          <p:nvPr/>
        </p:nvSpPr>
        <p:spPr bwMode="auto">
          <a:xfrm rot="2460921">
            <a:off x="3505200" y="5638800"/>
            <a:ext cx="381000" cy="762000"/>
          </a:xfrm>
          <a:prstGeom prst="downArrow">
            <a:avLst>
              <a:gd name="adj1" fmla="val 42500"/>
              <a:gd name="adj2" fmla="val 71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18"/>
          <p:cNvSpPr>
            <a:spLocks noChangeArrowheads="1"/>
          </p:cNvSpPr>
          <p:nvPr/>
        </p:nvSpPr>
        <p:spPr bwMode="auto">
          <a:xfrm flipV="1">
            <a:off x="1447800" y="4938713"/>
            <a:ext cx="838200" cy="1173162"/>
          </a:xfrm>
          <a:prstGeom prst="upArrow">
            <a:avLst>
              <a:gd name="adj1" fmla="val 53796"/>
              <a:gd name="adj2" fmla="val 50185"/>
            </a:avLst>
          </a:prstGeom>
          <a:gradFill rotWithShape="1">
            <a:gsLst>
              <a:gs pos="0">
                <a:srgbClr val="FFFFFF"/>
              </a:gs>
              <a:gs pos="100000">
                <a:srgbClr val="001E3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3" name="Text Box 26"/>
          <p:cNvSpPr txBox="1">
            <a:spLocks noChangeArrowheads="1"/>
          </p:cNvSpPr>
          <p:nvPr/>
        </p:nvSpPr>
        <p:spPr bwMode="auto">
          <a:xfrm>
            <a:off x="862013" y="6070600"/>
            <a:ext cx="2033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>
                <a:solidFill>
                  <a:srgbClr val="008000"/>
                </a:solidFill>
              </a:rPr>
              <a:t>регулируется</a:t>
            </a:r>
          </a:p>
        </p:txBody>
      </p:sp>
      <p:sp>
        <p:nvSpPr>
          <p:cNvPr id="51204" name="Text Box 27"/>
          <p:cNvSpPr txBox="1">
            <a:spLocks noChangeArrowheads="1"/>
          </p:cNvSpPr>
          <p:nvPr/>
        </p:nvSpPr>
        <p:spPr bwMode="auto">
          <a:xfrm>
            <a:off x="3505200" y="6096000"/>
            <a:ext cx="2549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>
                <a:solidFill>
                  <a:srgbClr val="CC0000"/>
                </a:solidFill>
              </a:rPr>
              <a:t>НЕ регулируется</a:t>
            </a:r>
          </a:p>
        </p:txBody>
      </p:sp>
      <p:sp>
        <p:nvSpPr>
          <p:cNvPr id="51205" name="Text Box 28"/>
          <p:cNvSpPr txBox="1">
            <a:spLocks noChangeArrowheads="1"/>
          </p:cNvSpPr>
          <p:nvPr/>
        </p:nvSpPr>
        <p:spPr bwMode="auto">
          <a:xfrm>
            <a:off x="7677150" y="606425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600"/>
              <a:t>?</a:t>
            </a:r>
          </a:p>
        </p:txBody>
      </p:sp>
      <p:sp>
        <p:nvSpPr>
          <p:cNvPr id="51206" name="Text Box 38"/>
          <p:cNvSpPr txBox="1">
            <a:spLocks noChangeArrowheads="1"/>
          </p:cNvSpPr>
          <p:nvPr/>
        </p:nvSpPr>
        <p:spPr bwMode="auto">
          <a:xfrm>
            <a:off x="282575" y="1066800"/>
            <a:ext cx="1927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000"/>
              <a:t>Базовый геном</a:t>
            </a:r>
          </a:p>
        </p:txBody>
      </p:sp>
      <p:grpSp>
        <p:nvGrpSpPr>
          <p:cNvPr id="51207" name="Group 51"/>
          <p:cNvGrpSpPr>
            <a:grpSpLocks/>
          </p:cNvGrpSpPr>
          <p:nvPr/>
        </p:nvGrpSpPr>
        <p:grpSpPr bwMode="auto">
          <a:xfrm>
            <a:off x="468313" y="1676400"/>
            <a:ext cx="8207375" cy="288925"/>
            <a:chOff x="295" y="1298"/>
            <a:chExt cx="5170" cy="182"/>
          </a:xfrm>
        </p:grpSpPr>
        <p:sp>
          <p:nvSpPr>
            <p:cNvPr id="51240" name="Line 39"/>
            <p:cNvSpPr>
              <a:spLocks noChangeShapeType="1"/>
            </p:cNvSpPr>
            <p:nvPr/>
          </p:nvSpPr>
          <p:spPr bwMode="auto">
            <a:xfrm>
              <a:off x="295" y="1389"/>
              <a:ext cx="517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51241" name="AutoShape 40"/>
            <p:cNvSpPr>
              <a:spLocks noChangeArrowheads="1"/>
            </p:cNvSpPr>
            <p:nvPr/>
          </p:nvSpPr>
          <p:spPr bwMode="auto">
            <a:xfrm>
              <a:off x="884" y="1298"/>
              <a:ext cx="725" cy="182"/>
            </a:xfrm>
            <a:prstGeom prst="rightArrow">
              <a:avLst>
                <a:gd name="adj1" fmla="val 50000"/>
                <a:gd name="adj2" fmla="val 99588"/>
              </a:avLst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42" name="Oval 41"/>
            <p:cNvSpPr>
              <a:spLocks noChangeArrowheads="1"/>
            </p:cNvSpPr>
            <p:nvPr/>
          </p:nvSpPr>
          <p:spPr bwMode="auto">
            <a:xfrm>
              <a:off x="521" y="1299"/>
              <a:ext cx="272" cy="181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43" name="AutoShape 42"/>
            <p:cNvSpPr>
              <a:spLocks noChangeArrowheads="1"/>
            </p:cNvSpPr>
            <p:nvPr/>
          </p:nvSpPr>
          <p:spPr bwMode="auto">
            <a:xfrm>
              <a:off x="2744" y="1298"/>
              <a:ext cx="725" cy="182"/>
            </a:xfrm>
            <a:prstGeom prst="rightArrow">
              <a:avLst>
                <a:gd name="adj1" fmla="val 50000"/>
                <a:gd name="adj2" fmla="val 99588"/>
              </a:avLst>
            </a:prstGeom>
            <a:solidFill>
              <a:srgbClr val="3366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44" name="Oval 43"/>
            <p:cNvSpPr>
              <a:spLocks noChangeArrowheads="1"/>
            </p:cNvSpPr>
            <p:nvPr/>
          </p:nvSpPr>
          <p:spPr bwMode="auto">
            <a:xfrm>
              <a:off x="2381" y="1299"/>
              <a:ext cx="272" cy="181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45" name="AutoShape 44"/>
            <p:cNvSpPr>
              <a:spLocks noChangeArrowheads="1"/>
            </p:cNvSpPr>
            <p:nvPr/>
          </p:nvSpPr>
          <p:spPr bwMode="auto">
            <a:xfrm>
              <a:off x="4604" y="1298"/>
              <a:ext cx="725" cy="182"/>
            </a:xfrm>
            <a:prstGeom prst="rightArrow">
              <a:avLst>
                <a:gd name="adj1" fmla="val 50000"/>
                <a:gd name="adj2" fmla="val 99588"/>
              </a:avLst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46" name="Oval 45"/>
            <p:cNvSpPr>
              <a:spLocks noChangeArrowheads="1"/>
            </p:cNvSpPr>
            <p:nvPr/>
          </p:nvSpPr>
          <p:spPr bwMode="auto">
            <a:xfrm>
              <a:off x="4241" y="1299"/>
              <a:ext cx="272" cy="181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08" name="Rectangle 47"/>
          <p:cNvSpPr>
            <a:spLocks noChangeArrowheads="1"/>
          </p:cNvSpPr>
          <p:nvPr/>
        </p:nvSpPr>
        <p:spPr bwMode="auto">
          <a:xfrm>
            <a:off x="250825" y="257175"/>
            <a:ext cx="8642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3200"/>
              <a:t>Метод проверки соответствия</a:t>
            </a:r>
          </a:p>
        </p:txBody>
      </p:sp>
      <p:sp>
        <p:nvSpPr>
          <p:cNvPr id="51209" name="Text Box 52"/>
          <p:cNvSpPr txBox="1">
            <a:spLocks noChangeArrowheads="1"/>
          </p:cNvSpPr>
          <p:nvPr/>
        </p:nvSpPr>
        <p:spPr bwMode="auto">
          <a:xfrm>
            <a:off x="304800" y="2438400"/>
            <a:ext cx="4073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000"/>
              <a:t>Геномы родственных организмов</a:t>
            </a:r>
          </a:p>
        </p:txBody>
      </p:sp>
      <p:sp>
        <p:nvSpPr>
          <p:cNvPr id="51210" name="AutoShape 54"/>
          <p:cNvSpPr>
            <a:spLocks noChangeArrowheads="1"/>
          </p:cNvSpPr>
          <p:nvPr/>
        </p:nvSpPr>
        <p:spPr bwMode="auto">
          <a:xfrm flipV="1">
            <a:off x="4419600" y="4953000"/>
            <a:ext cx="838200" cy="1173163"/>
          </a:xfrm>
          <a:prstGeom prst="upArrow">
            <a:avLst>
              <a:gd name="adj1" fmla="val 53796"/>
              <a:gd name="adj2" fmla="val 50186"/>
            </a:avLst>
          </a:prstGeom>
          <a:gradFill rotWithShape="1">
            <a:gsLst>
              <a:gs pos="0">
                <a:srgbClr val="FFFFFF"/>
              </a:gs>
              <a:gs pos="100000">
                <a:srgbClr val="001E3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11" name="AutoShape 55"/>
          <p:cNvSpPr>
            <a:spLocks noChangeArrowheads="1"/>
          </p:cNvSpPr>
          <p:nvPr/>
        </p:nvSpPr>
        <p:spPr bwMode="auto">
          <a:xfrm flipV="1">
            <a:off x="7467600" y="4953000"/>
            <a:ext cx="838200" cy="1173163"/>
          </a:xfrm>
          <a:prstGeom prst="upArrow">
            <a:avLst>
              <a:gd name="adj1" fmla="val 53796"/>
              <a:gd name="adj2" fmla="val 50186"/>
            </a:avLst>
          </a:prstGeom>
          <a:gradFill rotWithShape="1">
            <a:gsLst>
              <a:gs pos="0">
                <a:srgbClr val="FFFFFF"/>
              </a:gs>
              <a:gs pos="100000">
                <a:srgbClr val="001E3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1212" name="Group 56"/>
          <p:cNvGrpSpPr>
            <a:grpSpLocks/>
          </p:cNvGrpSpPr>
          <p:nvPr/>
        </p:nvGrpSpPr>
        <p:grpSpPr bwMode="auto">
          <a:xfrm>
            <a:off x="468313" y="3090863"/>
            <a:ext cx="8207375" cy="2089150"/>
            <a:chOff x="295" y="2081"/>
            <a:chExt cx="5170" cy="1316"/>
          </a:xfrm>
        </p:grpSpPr>
        <p:sp>
          <p:nvSpPr>
            <p:cNvPr id="51213" name="Line 57"/>
            <p:cNvSpPr>
              <a:spLocks noChangeShapeType="1"/>
            </p:cNvSpPr>
            <p:nvPr/>
          </p:nvSpPr>
          <p:spPr bwMode="auto">
            <a:xfrm>
              <a:off x="295" y="2172"/>
              <a:ext cx="517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51214" name="AutoShape 58"/>
            <p:cNvSpPr>
              <a:spLocks noChangeArrowheads="1"/>
            </p:cNvSpPr>
            <p:nvPr/>
          </p:nvSpPr>
          <p:spPr bwMode="auto">
            <a:xfrm>
              <a:off x="884" y="2081"/>
              <a:ext cx="725" cy="182"/>
            </a:xfrm>
            <a:prstGeom prst="rightArrow">
              <a:avLst>
                <a:gd name="adj1" fmla="val 50000"/>
                <a:gd name="adj2" fmla="val 99588"/>
              </a:avLst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5" name="Oval 59"/>
            <p:cNvSpPr>
              <a:spLocks noChangeArrowheads="1"/>
            </p:cNvSpPr>
            <p:nvPr/>
          </p:nvSpPr>
          <p:spPr bwMode="auto">
            <a:xfrm>
              <a:off x="521" y="2082"/>
              <a:ext cx="272" cy="181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6" name="AutoShape 60"/>
            <p:cNvSpPr>
              <a:spLocks noChangeArrowheads="1"/>
            </p:cNvSpPr>
            <p:nvPr/>
          </p:nvSpPr>
          <p:spPr bwMode="auto">
            <a:xfrm>
              <a:off x="2744" y="2081"/>
              <a:ext cx="725" cy="182"/>
            </a:xfrm>
            <a:prstGeom prst="rightArrow">
              <a:avLst>
                <a:gd name="adj1" fmla="val 50000"/>
                <a:gd name="adj2" fmla="val 99588"/>
              </a:avLst>
            </a:prstGeom>
            <a:solidFill>
              <a:srgbClr val="3366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7" name="Line 61"/>
            <p:cNvSpPr>
              <a:spLocks noChangeShapeType="1"/>
            </p:cNvSpPr>
            <p:nvPr/>
          </p:nvSpPr>
          <p:spPr bwMode="auto">
            <a:xfrm>
              <a:off x="295" y="2535"/>
              <a:ext cx="517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51218" name="AutoShape 62"/>
            <p:cNvSpPr>
              <a:spLocks noChangeArrowheads="1"/>
            </p:cNvSpPr>
            <p:nvPr/>
          </p:nvSpPr>
          <p:spPr bwMode="auto">
            <a:xfrm>
              <a:off x="884" y="2444"/>
              <a:ext cx="725" cy="182"/>
            </a:xfrm>
            <a:prstGeom prst="rightArrow">
              <a:avLst>
                <a:gd name="adj1" fmla="val 50000"/>
                <a:gd name="adj2" fmla="val 99588"/>
              </a:avLst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9" name="AutoShape 63"/>
            <p:cNvSpPr>
              <a:spLocks noChangeArrowheads="1"/>
            </p:cNvSpPr>
            <p:nvPr/>
          </p:nvSpPr>
          <p:spPr bwMode="auto">
            <a:xfrm>
              <a:off x="2744" y="2444"/>
              <a:ext cx="725" cy="182"/>
            </a:xfrm>
            <a:prstGeom prst="rightArrow">
              <a:avLst>
                <a:gd name="adj1" fmla="val 50000"/>
                <a:gd name="adj2" fmla="val 99588"/>
              </a:avLst>
            </a:prstGeom>
            <a:solidFill>
              <a:srgbClr val="3366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20" name="AutoShape 64"/>
            <p:cNvSpPr>
              <a:spLocks noChangeArrowheads="1"/>
            </p:cNvSpPr>
            <p:nvPr/>
          </p:nvSpPr>
          <p:spPr bwMode="auto">
            <a:xfrm rot="2700000">
              <a:off x="521" y="2399"/>
              <a:ext cx="272" cy="272"/>
            </a:xfrm>
            <a:prstGeom prst="plus">
              <a:avLst>
                <a:gd name="adj" fmla="val 42157"/>
              </a:avLst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21" name="AutoShape 65"/>
            <p:cNvSpPr>
              <a:spLocks noChangeArrowheads="1"/>
            </p:cNvSpPr>
            <p:nvPr/>
          </p:nvSpPr>
          <p:spPr bwMode="auto">
            <a:xfrm rot="2700000">
              <a:off x="2381" y="2399"/>
              <a:ext cx="272" cy="272"/>
            </a:xfrm>
            <a:prstGeom prst="plus">
              <a:avLst>
                <a:gd name="adj" fmla="val 42157"/>
              </a:avLst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22" name="Rectangle 66"/>
            <p:cNvSpPr>
              <a:spLocks noChangeArrowheads="1"/>
            </p:cNvSpPr>
            <p:nvPr/>
          </p:nvSpPr>
          <p:spPr bwMode="auto">
            <a:xfrm rot="3600000">
              <a:off x="4923" y="1877"/>
              <a:ext cx="44" cy="588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23" name="Rectangle 67"/>
            <p:cNvSpPr>
              <a:spLocks noChangeArrowheads="1"/>
            </p:cNvSpPr>
            <p:nvPr/>
          </p:nvSpPr>
          <p:spPr bwMode="auto">
            <a:xfrm rot="7200000">
              <a:off x="4921" y="1876"/>
              <a:ext cx="44" cy="588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24" name="Rectangle 68"/>
            <p:cNvSpPr>
              <a:spLocks noChangeArrowheads="1"/>
            </p:cNvSpPr>
            <p:nvPr/>
          </p:nvSpPr>
          <p:spPr bwMode="auto">
            <a:xfrm rot="3600000">
              <a:off x="4923" y="2240"/>
              <a:ext cx="44" cy="588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25" name="Rectangle 69"/>
            <p:cNvSpPr>
              <a:spLocks noChangeArrowheads="1"/>
            </p:cNvSpPr>
            <p:nvPr/>
          </p:nvSpPr>
          <p:spPr bwMode="auto">
            <a:xfrm rot="7200000">
              <a:off x="4921" y="2239"/>
              <a:ext cx="44" cy="588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26" name="Line 70"/>
            <p:cNvSpPr>
              <a:spLocks noChangeShapeType="1"/>
            </p:cNvSpPr>
            <p:nvPr/>
          </p:nvSpPr>
          <p:spPr bwMode="auto">
            <a:xfrm>
              <a:off x="295" y="2898"/>
              <a:ext cx="517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51227" name="AutoShape 71"/>
            <p:cNvSpPr>
              <a:spLocks noChangeArrowheads="1"/>
            </p:cNvSpPr>
            <p:nvPr/>
          </p:nvSpPr>
          <p:spPr bwMode="auto">
            <a:xfrm>
              <a:off x="2744" y="2807"/>
              <a:ext cx="725" cy="182"/>
            </a:xfrm>
            <a:prstGeom prst="rightArrow">
              <a:avLst>
                <a:gd name="adj1" fmla="val 50000"/>
                <a:gd name="adj2" fmla="val 99588"/>
              </a:avLst>
            </a:prstGeom>
            <a:solidFill>
              <a:srgbClr val="3366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28" name="AutoShape 72"/>
            <p:cNvSpPr>
              <a:spLocks noChangeArrowheads="1"/>
            </p:cNvSpPr>
            <p:nvPr/>
          </p:nvSpPr>
          <p:spPr bwMode="auto">
            <a:xfrm rot="2700000">
              <a:off x="2381" y="2762"/>
              <a:ext cx="272" cy="272"/>
            </a:xfrm>
            <a:prstGeom prst="plus">
              <a:avLst>
                <a:gd name="adj" fmla="val 42157"/>
              </a:avLst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29" name="AutoShape 73"/>
            <p:cNvSpPr>
              <a:spLocks noChangeArrowheads="1"/>
            </p:cNvSpPr>
            <p:nvPr/>
          </p:nvSpPr>
          <p:spPr bwMode="auto">
            <a:xfrm>
              <a:off x="884" y="2807"/>
              <a:ext cx="725" cy="182"/>
            </a:xfrm>
            <a:prstGeom prst="rightArrow">
              <a:avLst>
                <a:gd name="adj1" fmla="val 50000"/>
                <a:gd name="adj2" fmla="val 99588"/>
              </a:avLst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30" name="Oval 74"/>
            <p:cNvSpPr>
              <a:spLocks noChangeArrowheads="1"/>
            </p:cNvSpPr>
            <p:nvPr/>
          </p:nvSpPr>
          <p:spPr bwMode="auto">
            <a:xfrm>
              <a:off x="521" y="2808"/>
              <a:ext cx="272" cy="181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31" name="Rectangle 75"/>
            <p:cNvSpPr>
              <a:spLocks noChangeArrowheads="1"/>
            </p:cNvSpPr>
            <p:nvPr/>
          </p:nvSpPr>
          <p:spPr bwMode="auto">
            <a:xfrm rot="3600000">
              <a:off x="4923" y="2968"/>
              <a:ext cx="44" cy="588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32" name="Rectangle 76"/>
            <p:cNvSpPr>
              <a:spLocks noChangeArrowheads="1"/>
            </p:cNvSpPr>
            <p:nvPr/>
          </p:nvSpPr>
          <p:spPr bwMode="auto">
            <a:xfrm rot="7200000">
              <a:off x="4921" y="2967"/>
              <a:ext cx="44" cy="588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33" name="Line 77"/>
            <p:cNvSpPr>
              <a:spLocks noChangeShapeType="1"/>
            </p:cNvSpPr>
            <p:nvPr/>
          </p:nvSpPr>
          <p:spPr bwMode="auto">
            <a:xfrm>
              <a:off x="295" y="3261"/>
              <a:ext cx="517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51234" name="AutoShape 78"/>
            <p:cNvSpPr>
              <a:spLocks noChangeArrowheads="1"/>
            </p:cNvSpPr>
            <p:nvPr/>
          </p:nvSpPr>
          <p:spPr bwMode="auto">
            <a:xfrm>
              <a:off x="2744" y="3170"/>
              <a:ext cx="725" cy="182"/>
            </a:xfrm>
            <a:prstGeom prst="rightArrow">
              <a:avLst>
                <a:gd name="adj1" fmla="val 50000"/>
                <a:gd name="adj2" fmla="val 99588"/>
              </a:avLst>
            </a:prstGeom>
            <a:solidFill>
              <a:srgbClr val="3366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35" name="AutoShape 79"/>
            <p:cNvSpPr>
              <a:spLocks noChangeArrowheads="1"/>
            </p:cNvSpPr>
            <p:nvPr/>
          </p:nvSpPr>
          <p:spPr bwMode="auto">
            <a:xfrm rot="2700000">
              <a:off x="2381" y="3125"/>
              <a:ext cx="272" cy="272"/>
            </a:xfrm>
            <a:prstGeom prst="plus">
              <a:avLst>
                <a:gd name="adj" fmla="val 42157"/>
              </a:avLst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36" name="AutoShape 80"/>
            <p:cNvSpPr>
              <a:spLocks noChangeArrowheads="1"/>
            </p:cNvSpPr>
            <p:nvPr/>
          </p:nvSpPr>
          <p:spPr bwMode="auto">
            <a:xfrm>
              <a:off x="884" y="3170"/>
              <a:ext cx="725" cy="182"/>
            </a:xfrm>
            <a:prstGeom prst="rightArrow">
              <a:avLst>
                <a:gd name="adj1" fmla="val 50000"/>
                <a:gd name="adj2" fmla="val 99588"/>
              </a:avLst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37" name="Oval 81"/>
            <p:cNvSpPr>
              <a:spLocks noChangeArrowheads="1"/>
            </p:cNvSpPr>
            <p:nvPr/>
          </p:nvSpPr>
          <p:spPr bwMode="auto">
            <a:xfrm>
              <a:off x="521" y="3171"/>
              <a:ext cx="272" cy="181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38" name="Oval 82"/>
            <p:cNvSpPr>
              <a:spLocks noChangeArrowheads="1"/>
            </p:cNvSpPr>
            <p:nvPr/>
          </p:nvSpPr>
          <p:spPr bwMode="auto">
            <a:xfrm>
              <a:off x="2381" y="2082"/>
              <a:ext cx="272" cy="181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39" name="AutoShape 83"/>
            <p:cNvSpPr>
              <a:spLocks noChangeArrowheads="1"/>
            </p:cNvSpPr>
            <p:nvPr/>
          </p:nvSpPr>
          <p:spPr bwMode="auto">
            <a:xfrm>
              <a:off x="4604" y="2806"/>
              <a:ext cx="725" cy="182"/>
            </a:xfrm>
            <a:prstGeom prst="rightArrow">
              <a:avLst>
                <a:gd name="adj1" fmla="val 50000"/>
                <a:gd name="adj2" fmla="val 99588"/>
              </a:avLst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8" descr="C:\Work\Learning\Gelfand\2-й курс - 2007-08 (Гены и сайты)\Лекции\Materials\rVis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1143000"/>
            <a:ext cx="89789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9"/>
          <p:cNvSpPr txBox="1">
            <a:spLocks noChangeArrowheads="1"/>
          </p:cNvSpPr>
          <p:nvPr/>
        </p:nvSpPr>
        <p:spPr bwMode="auto">
          <a:xfrm>
            <a:off x="1447800" y="193675"/>
            <a:ext cx="6253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u="sng">
                <a:solidFill>
                  <a:srgbClr val="0000CC"/>
                </a:solidFill>
              </a:rPr>
              <a:t>http://genome.lbl.gov/vista/rvista/submit.shtml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028"/>
          <p:cNvSpPr txBox="1">
            <a:spLocks noChangeArrowheads="1"/>
          </p:cNvSpPr>
          <p:nvPr/>
        </p:nvSpPr>
        <p:spPr bwMode="auto">
          <a:xfrm>
            <a:off x="3886200" y="196850"/>
            <a:ext cx="1403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/>
              <a:t>rVista</a:t>
            </a:r>
            <a:endParaRPr lang="ru-RU" sz="3600"/>
          </a:p>
        </p:txBody>
      </p:sp>
      <p:sp>
        <p:nvSpPr>
          <p:cNvPr id="53251" name="Text Box 1029"/>
          <p:cNvSpPr txBox="1">
            <a:spLocks noChangeArrowheads="1"/>
          </p:cNvSpPr>
          <p:nvPr/>
        </p:nvSpPr>
        <p:spPr bwMode="auto">
          <a:xfrm>
            <a:off x="2212975" y="990600"/>
            <a:ext cx="4721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0"/>
              <a:t>Матрицы </a:t>
            </a:r>
            <a:r>
              <a:rPr lang="en-US" b="0"/>
              <a:t>TRANSFAQ (</a:t>
            </a:r>
            <a:r>
              <a:rPr lang="ru-RU" b="0"/>
              <a:t>частотные)</a:t>
            </a:r>
          </a:p>
        </p:txBody>
      </p:sp>
      <p:pic>
        <p:nvPicPr>
          <p:cNvPr id="53252" name="Picture 1031" descr="C:\Work\Learning\Gelfand\2-й курс - 2007-08 (Гены и сайты)\Лекции\Materials\rVist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600200"/>
            <a:ext cx="895350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 Box 1032"/>
          <p:cNvSpPr txBox="1">
            <a:spLocks noChangeArrowheads="1"/>
          </p:cNvSpPr>
          <p:nvPr/>
        </p:nvSpPr>
        <p:spPr bwMode="auto">
          <a:xfrm>
            <a:off x="3546475" y="5943600"/>
            <a:ext cx="2058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b="0"/>
              <a:t>или консенсус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3886200" y="196850"/>
            <a:ext cx="1403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/>
              <a:t>rVista</a:t>
            </a:r>
            <a:endParaRPr lang="ru-RU" sz="3600"/>
          </a:p>
        </p:txBody>
      </p:sp>
      <p:pic>
        <p:nvPicPr>
          <p:cNvPr id="542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5715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AutoShape 6"/>
          <p:cNvSpPr>
            <a:spLocks/>
          </p:cNvSpPr>
          <p:nvPr/>
        </p:nvSpPr>
        <p:spPr bwMode="auto">
          <a:xfrm>
            <a:off x="6019800" y="1190625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7" name="AutoShape 7"/>
          <p:cNvSpPr>
            <a:spLocks/>
          </p:cNvSpPr>
          <p:nvPr/>
        </p:nvSpPr>
        <p:spPr bwMode="auto">
          <a:xfrm>
            <a:off x="6019800" y="2181225"/>
            <a:ext cx="152400" cy="838200"/>
          </a:xfrm>
          <a:prstGeom prst="rightBrace">
            <a:avLst>
              <a:gd name="adj1" fmla="val 45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8" name="AutoShape 8"/>
          <p:cNvSpPr>
            <a:spLocks/>
          </p:cNvSpPr>
          <p:nvPr/>
        </p:nvSpPr>
        <p:spPr bwMode="auto">
          <a:xfrm>
            <a:off x="6019800" y="3095625"/>
            <a:ext cx="152400" cy="838200"/>
          </a:xfrm>
          <a:prstGeom prst="rightBrace">
            <a:avLst>
              <a:gd name="adj1" fmla="val 45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279" name="Text Box 9"/>
          <p:cNvSpPr txBox="1">
            <a:spLocks noChangeArrowheads="1"/>
          </p:cNvSpPr>
          <p:nvPr/>
        </p:nvSpPr>
        <p:spPr bwMode="auto">
          <a:xfrm>
            <a:off x="6153150" y="1476375"/>
            <a:ext cx="949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0"/>
              <a:t>all sites</a:t>
            </a:r>
            <a:endParaRPr lang="ru-RU" sz="2000" b="0"/>
          </a:p>
        </p:txBody>
      </p:sp>
      <p:sp>
        <p:nvSpPr>
          <p:cNvPr id="54280" name="Text Box 10"/>
          <p:cNvSpPr txBox="1">
            <a:spLocks noChangeArrowheads="1"/>
          </p:cNvSpPr>
          <p:nvPr/>
        </p:nvSpPr>
        <p:spPr bwMode="auto">
          <a:xfrm>
            <a:off x="6153150" y="2374900"/>
            <a:ext cx="1443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0"/>
              <a:t>aligned sites</a:t>
            </a:r>
            <a:endParaRPr lang="ru-RU" sz="2000" b="0"/>
          </a:p>
        </p:txBody>
      </p:sp>
      <p:sp>
        <p:nvSpPr>
          <p:cNvPr id="54281" name="Text Box 11"/>
          <p:cNvSpPr txBox="1">
            <a:spLocks noChangeArrowheads="1"/>
          </p:cNvSpPr>
          <p:nvPr/>
        </p:nvSpPr>
        <p:spPr bwMode="auto">
          <a:xfrm>
            <a:off x="6153150" y="3289300"/>
            <a:ext cx="1725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0"/>
              <a:t>conserved sites</a:t>
            </a:r>
            <a:endParaRPr lang="ru-RU" sz="2000" b="0"/>
          </a:p>
        </p:txBody>
      </p:sp>
      <p:pic>
        <p:nvPicPr>
          <p:cNvPr id="54282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60875"/>
            <a:ext cx="16002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3" name="Text Box 14"/>
          <p:cNvSpPr txBox="1">
            <a:spLocks noChangeArrowheads="1"/>
          </p:cNvSpPr>
          <p:nvPr/>
        </p:nvSpPr>
        <p:spPr bwMode="auto">
          <a:xfrm>
            <a:off x="517525" y="6108700"/>
            <a:ext cx="4332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0">
                <a:latin typeface="Arial" pitchFamily="34" charset="0"/>
              </a:rPr>
              <a:t>CNS</a:t>
            </a:r>
            <a:r>
              <a:rPr lang="en-US" sz="2000" b="0"/>
              <a:t> = conserved non-coding sequences</a:t>
            </a:r>
            <a:endParaRPr lang="ru-RU" sz="2000" b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028"/>
          <p:cNvSpPr txBox="1">
            <a:spLocks noChangeArrowheads="1"/>
          </p:cNvSpPr>
          <p:nvPr/>
        </p:nvSpPr>
        <p:spPr bwMode="auto">
          <a:xfrm>
            <a:off x="3886200" y="196850"/>
            <a:ext cx="1403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/>
              <a:t>rVista</a:t>
            </a:r>
            <a:endParaRPr lang="ru-RU" sz="3600"/>
          </a:p>
        </p:txBody>
      </p:sp>
      <p:sp>
        <p:nvSpPr>
          <p:cNvPr id="55299" name="Text Box 1029"/>
          <p:cNvSpPr txBox="1">
            <a:spLocks noChangeArrowheads="1"/>
          </p:cNvSpPr>
          <p:nvPr/>
        </p:nvSpPr>
        <p:spPr bwMode="auto">
          <a:xfrm>
            <a:off x="381000" y="1219200"/>
            <a:ext cx="2706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/>
              <a:t>Conserved sites</a:t>
            </a:r>
            <a:r>
              <a:rPr lang="en-US" sz="1400"/>
              <a:t> </a:t>
            </a:r>
            <a:r>
              <a:rPr lang="en-US" sz="2800"/>
              <a:t>:</a:t>
            </a:r>
            <a:endParaRPr lang="ru-RU" sz="2800"/>
          </a:p>
        </p:txBody>
      </p:sp>
      <p:sp>
        <p:nvSpPr>
          <p:cNvPr id="55300" name="Text Box 1030"/>
          <p:cNvSpPr txBox="1">
            <a:spLocks noChangeArrowheads="1"/>
          </p:cNvSpPr>
          <p:nvPr/>
        </p:nvSpPr>
        <p:spPr bwMode="auto">
          <a:xfrm>
            <a:off x="762000" y="1752600"/>
            <a:ext cx="7712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0"/>
              <a:t>располагаются в участках последовательности, консервативность которых не менее 80% в окне 24 п.н.</a:t>
            </a:r>
          </a:p>
        </p:txBody>
      </p:sp>
      <p:sp>
        <p:nvSpPr>
          <p:cNvPr id="55301" name="Text Box 1031"/>
          <p:cNvSpPr txBox="1">
            <a:spLocks noChangeArrowheads="1"/>
          </p:cNvSpPr>
          <p:nvPr/>
        </p:nvSpPr>
        <p:spPr bwMode="auto">
          <a:xfrm>
            <a:off x="381000" y="2895600"/>
            <a:ext cx="2273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/>
              <a:t>Aligned sites</a:t>
            </a:r>
            <a:r>
              <a:rPr lang="en-US" sz="1400"/>
              <a:t> </a:t>
            </a:r>
            <a:r>
              <a:rPr lang="en-US" sz="2800"/>
              <a:t>:</a:t>
            </a:r>
            <a:endParaRPr lang="ru-RU" sz="2800"/>
          </a:p>
        </p:txBody>
      </p:sp>
      <p:sp>
        <p:nvSpPr>
          <p:cNvPr id="55302" name="Text Box 1032"/>
          <p:cNvSpPr txBox="1">
            <a:spLocks noChangeArrowheads="1"/>
          </p:cNvSpPr>
          <p:nvPr/>
        </p:nvSpPr>
        <p:spPr bwMode="auto">
          <a:xfrm>
            <a:off x="762000" y="34290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0"/>
              <a:t>ключевые позиции идентичны в обеих последовательностях</a:t>
            </a:r>
          </a:p>
        </p:txBody>
      </p:sp>
      <p:sp>
        <p:nvSpPr>
          <p:cNvPr id="55303" name="Text Box 1033"/>
          <p:cNvSpPr txBox="1">
            <a:spLocks noChangeArrowheads="1"/>
          </p:cNvSpPr>
          <p:nvPr/>
        </p:nvSpPr>
        <p:spPr bwMode="auto">
          <a:xfrm>
            <a:off x="381000" y="4267200"/>
            <a:ext cx="1541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/>
              <a:t>All sites</a:t>
            </a:r>
            <a:r>
              <a:rPr lang="en-US" sz="1400"/>
              <a:t> </a:t>
            </a:r>
            <a:r>
              <a:rPr lang="en-US" sz="2800"/>
              <a:t>:</a:t>
            </a:r>
            <a:endParaRPr lang="ru-RU" sz="2800"/>
          </a:p>
        </p:txBody>
      </p:sp>
      <p:sp>
        <p:nvSpPr>
          <p:cNvPr id="55304" name="Text Box 1034"/>
          <p:cNvSpPr txBox="1">
            <a:spLocks noChangeArrowheads="1"/>
          </p:cNvSpPr>
          <p:nvPr/>
        </p:nvSpPr>
        <p:spPr bwMode="auto">
          <a:xfrm>
            <a:off x="762000" y="48006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0"/>
              <a:t>все сайты</a:t>
            </a:r>
            <a:r>
              <a:rPr lang="ru-RU" sz="1200" b="0"/>
              <a:t> </a:t>
            </a:r>
            <a:r>
              <a:rPr lang="ru-RU" b="0"/>
              <a:t>: </a:t>
            </a:r>
            <a:r>
              <a:rPr lang="en-US" b="0"/>
              <a:t>conserved+aligned+</a:t>
            </a:r>
            <a:r>
              <a:rPr lang="ru-RU" b="0"/>
              <a:t>все остальные предсказанные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C:\Work\Learning\Gelfand\2-й курс - 2007-08 (Гены и сайты)\Лекции\Materials\rVist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22513"/>
            <a:ext cx="876300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3886200" y="196850"/>
            <a:ext cx="1403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/>
              <a:t>rVista</a:t>
            </a:r>
            <a:endParaRPr lang="ru-RU" sz="3600"/>
          </a:p>
        </p:txBody>
      </p:sp>
      <p:pic>
        <p:nvPicPr>
          <p:cNvPr id="56324" name="Picture 9" descr="C:\Work\Learning\Gelfand\2-й курс - 2007-08 (Гены и сайты)\Лекции\Materials\rVista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8200"/>
            <a:ext cx="85725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Line 10"/>
          <p:cNvSpPr>
            <a:spLocks noChangeShapeType="1"/>
          </p:cNvSpPr>
          <p:nvPr/>
        </p:nvSpPr>
        <p:spPr bwMode="auto">
          <a:xfrm>
            <a:off x="1771650" y="3048000"/>
            <a:ext cx="0" cy="1600200"/>
          </a:xfrm>
          <a:prstGeom prst="line">
            <a:avLst/>
          </a:prstGeom>
          <a:noFill/>
          <a:ln w="25400">
            <a:solidFill>
              <a:srgbClr val="E8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6326" name="Picture 11" descr="C:\Work\Learning\Gelfand\2-й курс - 2007-08 (Гены и сайты)\Лекции\Materials\rVista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914400"/>
            <a:ext cx="383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Line 12"/>
          <p:cNvSpPr>
            <a:spLocks noChangeShapeType="1"/>
          </p:cNvSpPr>
          <p:nvPr/>
        </p:nvSpPr>
        <p:spPr bwMode="auto">
          <a:xfrm flipH="1">
            <a:off x="228600" y="1600200"/>
            <a:ext cx="3657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28" name="Line 13"/>
          <p:cNvSpPr>
            <a:spLocks noChangeShapeType="1"/>
          </p:cNvSpPr>
          <p:nvPr/>
        </p:nvSpPr>
        <p:spPr bwMode="auto">
          <a:xfrm>
            <a:off x="4267200" y="1600200"/>
            <a:ext cx="441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29" name="Rectangle 14"/>
          <p:cNvSpPr>
            <a:spLocks noChangeArrowheads="1"/>
          </p:cNvSpPr>
          <p:nvPr/>
        </p:nvSpPr>
        <p:spPr bwMode="auto">
          <a:xfrm>
            <a:off x="1219200" y="2209800"/>
            <a:ext cx="1143000" cy="838200"/>
          </a:xfrm>
          <a:prstGeom prst="rect">
            <a:avLst/>
          </a:prstGeom>
          <a:noFill/>
          <a:ln w="25400">
            <a:solidFill>
              <a:srgbClr val="E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1587500" y="152400"/>
            <a:ext cx="58943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200">
                <a:solidFill>
                  <a:schemeClr val="tx2"/>
                </a:solidFill>
              </a:rPr>
              <a:t>Транскрипция в прокариотах</a:t>
            </a:r>
            <a:r>
              <a:rPr lang="ru-RU" sz="1400">
                <a:solidFill>
                  <a:schemeClr val="tx2"/>
                </a:solidFill>
              </a:rPr>
              <a:t> </a:t>
            </a:r>
            <a:r>
              <a:rPr lang="ru-RU" sz="3200">
                <a:solidFill>
                  <a:schemeClr val="tx2"/>
                </a:solidFill>
              </a:rPr>
              <a:t>:</a:t>
            </a:r>
          </a:p>
          <a:p>
            <a:pPr algn="ctr" eaLnBrk="1" hangingPunct="1"/>
            <a:r>
              <a:rPr lang="ru-RU" sz="2800" b="0">
                <a:solidFill>
                  <a:schemeClr val="tx2"/>
                </a:solidFill>
              </a:rPr>
              <a:t>Инициация</a:t>
            </a:r>
            <a:r>
              <a:rPr lang="ru-RU" sz="2000" b="0">
                <a:solidFill>
                  <a:schemeClr val="tx2"/>
                </a:solidFill>
              </a:rPr>
              <a:t>  </a:t>
            </a:r>
            <a:r>
              <a:rPr lang="ru-RU" sz="2800" b="0">
                <a:solidFill>
                  <a:schemeClr val="tx2"/>
                </a:solidFill>
              </a:rPr>
              <a:t>транскрипции</a:t>
            </a:r>
          </a:p>
        </p:txBody>
      </p:sp>
      <p:pic>
        <p:nvPicPr>
          <p:cNvPr id="22531" name="Picture 6" descr="D:\Ravcheyev\Work\Learning\Gelfand\2-й курс - 2007-08 (Гены и сайты)\Лекции\Materials\Transcription-initi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1919288"/>
            <a:ext cx="5400675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5327650" y="2466975"/>
            <a:ext cx="313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800"/>
              <a:t>Направление транскрипции</a:t>
            </a:r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5403850" y="3671888"/>
            <a:ext cx="2135188" cy="33655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600"/>
              <a:t>Старт транскрипции</a:t>
            </a:r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3490913" y="5729288"/>
            <a:ext cx="1227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800"/>
              <a:t>Промотор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1587500" y="152400"/>
            <a:ext cx="58943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200">
                <a:solidFill>
                  <a:schemeClr val="tx2"/>
                </a:solidFill>
              </a:rPr>
              <a:t>Транскрипция в прокариотах</a:t>
            </a:r>
            <a:r>
              <a:rPr lang="ru-RU" sz="1400">
                <a:solidFill>
                  <a:schemeClr val="tx2"/>
                </a:solidFill>
              </a:rPr>
              <a:t> </a:t>
            </a:r>
            <a:r>
              <a:rPr lang="ru-RU" sz="3200">
                <a:solidFill>
                  <a:schemeClr val="tx2"/>
                </a:solidFill>
              </a:rPr>
              <a:t>:</a:t>
            </a:r>
          </a:p>
          <a:p>
            <a:pPr algn="ctr" eaLnBrk="1" hangingPunct="1"/>
            <a:r>
              <a:rPr lang="ru-RU" sz="2800" b="0">
                <a:solidFill>
                  <a:schemeClr val="tx2"/>
                </a:solidFill>
              </a:rPr>
              <a:t>Регуляция</a:t>
            </a:r>
            <a:r>
              <a:rPr lang="ru-RU" sz="2000" b="0">
                <a:solidFill>
                  <a:schemeClr val="tx2"/>
                </a:solidFill>
              </a:rPr>
              <a:t>  </a:t>
            </a:r>
            <a:r>
              <a:rPr lang="ru-RU" sz="2800" b="0">
                <a:solidFill>
                  <a:schemeClr val="tx2"/>
                </a:solidFill>
              </a:rPr>
              <a:t>транскрипции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6400800" y="1828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/>
              <a:t>Репрессия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1143000" y="1828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/>
              <a:t>Активация</a:t>
            </a:r>
          </a:p>
        </p:txBody>
      </p:sp>
      <p:pic>
        <p:nvPicPr>
          <p:cNvPr id="23557" name="Picture 7" descr="D:\Ravcheyev\Work\Learning\Gelfand\2-й курс - 2007-08 (Гены и сайты)\Лекции\Materials\Transcription-activ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3975100"/>
            <a:ext cx="40989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D:\Ravcheyev\Work\Learning\Gelfand\2-й курс - 2007-08 (Гены и сайты)\Лекции\Materials\Transcription-repress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68625"/>
            <a:ext cx="41021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1219200" y="2133600"/>
          <a:ext cx="6858000" cy="388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Рисунок" r:id="rId4" imgW="4724280" imgH="2676600" progId="Imaging.Document">
                  <p:embed/>
                </p:oleObj>
              </mc:Choice>
              <mc:Fallback>
                <p:oleObj name="Рисунок" r:id="rId4" imgW="4724280" imgH="2676600" progId="Imaging.Documen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133600"/>
                        <a:ext cx="6858000" cy="388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1004888" y="431800"/>
            <a:ext cx="74533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200">
                <a:solidFill>
                  <a:schemeClr val="tx2"/>
                </a:solidFill>
              </a:rPr>
              <a:t>Структура ДНК-связывающего домена</a:t>
            </a:r>
            <a:endParaRPr lang="en-US" sz="3200">
              <a:solidFill>
                <a:schemeClr val="tx2"/>
              </a:solidFill>
            </a:endParaRPr>
          </a:p>
          <a:p>
            <a:pPr algn="ctr" eaLnBrk="1" hangingPunct="1"/>
            <a:endParaRPr lang="en-US" sz="1000">
              <a:solidFill>
                <a:schemeClr val="tx2"/>
              </a:solidFill>
            </a:endParaRPr>
          </a:p>
          <a:p>
            <a:pPr algn="ctr" eaLnBrk="1" hangingPunct="1"/>
            <a:r>
              <a:rPr lang="en-US" sz="3200" b="0">
                <a:solidFill>
                  <a:schemeClr val="tx2"/>
                </a:solidFill>
              </a:rPr>
              <a:t>CI</a:t>
            </a:r>
            <a:r>
              <a:rPr lang="ru-RU" sz="3200" b="0">
                <a:solidFill>
                  <a:schemeClr val="tx2"/>
                </a:solidFill>
              </a:rPr>
              <a:t>, фаг </a:t>
            </a:r>
            <a:r>
              <a:rPr lang="en-US" sz="3200" b="0">
                <a:solidFill>
                  <a:schemeClr val="tx2"/>
                </a:solidFill>
                <a:latin typeface="Symbol" pitchFamily="18" charset="2"/>
              </a:rPr>
              <a:t>l</a:t>
            </a:r>
            <a:endParaRPr lang="ru-RU" sz="3200" b="0">
              <a:solidFill>
                <a:schemeClr val="tx2"/>
              </a:solidFill>
              <a:latin typeface="Symbol" pitchFamily="18" charset="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004888" y="431800"/>
            <a:ext cx="74533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200">
                <a:solidFill>
                  <a:schemeClr val="tx2"/>
                </a:solidFill>
              </a:rPr>
              <a:t>Структура ДНК-связывающего домена</a:t>
            </a:r>
            <a:endParaRPr lang="en-US" sz="3200">
              <a:solidFill>
                <a:schemeClr val="tx2"/>
              </a:solidFill>
            </a:endParaRPr>
          </a:p>
          <a:p>
            <a:pPr algn="ctr" eaLnBrk="1" hangingPunct="1"/>
            <a:endParaRPr lang="en-US" sz="1000">
              <a:solidFill>
                <a:schemeClr val="tx2"/>
              </a:solidFill>
            </a:endParaRPr>
          </a:p>
          <a:p>
            <a:pPr algn="ctr" eaLnBrk="1" hangingPunct="1"/>
            <a:r>
              <a:rPr lang="en-US" sz="3200" b="0">
                <a:solidFill>
                  <a:schemeClr val="tx2"/>
                </a:solidFill>
              </a:rPr>
              <a:t>Cro</a:t>
            </a:r>
            <a:r>
              <a:rPr lang="ru-RU" sz="3200" b="0">
                <a:solidFill>
                  <a:schemeClr val="tx2"/>
                </a:solidFill>
              </a:rPr>
              <a:t>, фаг </a:t>
            </a:r>
            <a:r>
              <a:rPr lang="en-US" sz="3200" b="0">
                <a:solidFill>
                  <a:schemeClr val="tx2"/>
                </a:solidFill>
                <a:latin typeface="Symbol" pitchFamily="18" charset="2"/>
              </a:rPr>
              <a:t>l</a:t>
            </a:r>
            <a:endParaRPr lang="ru-RU" sz="3200" b="0">
              <a:solidFill>
                <a:schemeClr val="tx2"/>
              </a:solidFill>
              <a:latin typeface="Symbol" pitchFamily="18" charset="2"/>
            </a:endParaRP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762000" y="2438400"/>
          <a:ext cx="7848600" cy="343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Рисунок" r:id="rId4" imgW="4743360" imgH="2076480" progId="Imaging.Document">
                  <p:embed/>
                </p:oleObj>
              </mc:Choice>
              <mc:Fallback>
                <p:oleObj name="Рисунок" r:id="rId4" imgW="4743360" imgH="2076480" progId="Imaging.Documen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38400"/>
                        <a:ext cx="7848600" cy="343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3406</TotalTime>
  <Words>1260</Words>
  <Application>Microsoft Office PowerPoint</Application>
  <PresentationFormat>Экран (4:3)</PresentationFormat>
  <Paragraphs>406</Paragraphs>
  <Slides>55</Slides>
  <Notes>54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55</vt:i4>
      </vt:variant>
    </vt:vector>
  </HeadingPairs>
  <TitlesOfParts>
    <vt:vector size="59" baseType="lpstr">
      <vt:lpstr>Оформление по умолчанию</vt:lpstr>
      <vt:lpstr>Рисунок</vt:lpstr>
      <vt:lpstr>Лист</vt:lpstr>
      <vt:lpstr>Document</vt:lpstr>
      <vt:lpstr>Презентация PowerPoint</vt:lpstr>
      <vt:lpstr>ChIP-Seq – экспериментальное определение сайтов связывания белков и ДНК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IITP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dimara</dc:creator>
  <cp:lastModifiedBy>User</cp:lastModifiedBy>
  <cp:revision>99</cp:revision>
  <cp:lastPrinted>2011-11-21T11:18:56Z</cp:lastPrinted>
  <dcterms:created xsi:type="dcterms:W3CDTF">2007-11-08T13:31:39Z</dcterms:created>
  <dcterms:modified xsi:type="dcterms:W3CDTF">2011-11-29T13:23:57Z</dcterms:modified>
</cp:coreProperties>
</file>